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notesSlides/notesSlide8.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1.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12.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3.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4.xml" ContentType="application/vnd.openxmlformats-officedocument.presentationml.notesSlide+xml"/>
  <Override PartName="/ppt/tags/tag53.xml" ContentType="application/vnd.openxmlformats-officedocument.presentationml.tags+xml"/>
  <Override PartName="/ppt/notesSlides/notesSlide15.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7.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18.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0.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1.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22.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23.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24.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25.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27.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94.xml" ContentType="application/vnd.openxmlformats-officedocument.presentationml.tags+xml"/>
  <Override PartName="/ppt/tags/tag95.xml" ContentType="application/vnd.openxmlformats-officedocument.presentationml.tags+xml"/>
  <Override PartName="/ppt/notesSlides/notesSlide29.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30.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31.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32.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33.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notesSlides/notesSlide34.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notesSlides/notesSlide35.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notesSlides/notesSlide36.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2" r:id="rId6"/>
    <p:sldMasterId id="2147483689" r:id="rId7"/>
  </p:sldMasterIdLst>
  <p:notesMasterIdLst>
    <p:notesMasterId r:id="rId45"/>
  </p:notesMasterIdLst>
  <p:sldIdLst>
    <p:sldId id="430" r:id="rId8"/>
    <p:sldId id="412" r:id="rId9"/>
    <p:sldId id="425" r:id="rId10"/>
    <p:sldId id="358" r:id="rId11"/>
    <p:sldId id="281" r:id="rId12"/>
    <p:sldId id="359" r:id="rId13"/>
    <p:sldId id="457" r:id="rId14"/>
    <p:sldId id="397" r:id="rId15"/>
    <p:sldId id="398" r:id="rId16"/>
    <p:sldId id="414" r:id="rId17"/>
    <p:sldId id="399" r:id="rId18"/>
    <p:sldId id="400" r:id="rId19"/>
    <p:sldId id="402" r:id="rId20"/>
    <p:sldId id="403" r:id="rId21"/>
    <p:sldId id="344" r:id="rId22"/>
    <p:sldId id="370" r:id="rId23"/>
    <p:sldId id="284" r:id="rId24"/>
    <p:sldId id="327" r:id="rId25"/>
    <p:sldId id="417" r:id="rId26"/>
    <p:sldId id="285" r:id="rId27"/>
    <p:sldId id="290" r:id="rId28"/>
    <p:sldId id="439" r:id="rId29"/>
    <p:sldId id="286" r:id="rId30"/>
    <p:sldId id="291" r:id="rId31"/>
    <p:sldId id="441" r:id="rId32"/>
    <p:sldId id="289" r:id="rId33"/>
    <p:sldId id="360" r:id="rId34"/>
    <p:sldId id="458" r:id="rId35"/>
    <p:sldId id="456" r:id="rId36"/>
    <p:sldId id="446" r:id="rId37"/>
    <p:sldId id="353" r:id="rId38"/>
    <p:sldId id="354" r:id="rId39"/>
    <p:sldId id="355" r:id="rId40"/>
    <p:sldId id="352" r:id="rId41"/>
    <p:sldId id="455" r:id="rId42"/>
    <p:sldId id="411" r:id="rId43"/>
    <p:sldId id="381"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to session" id="{8350CBA8-0AF4-4312-89D2-6EADF373893A}">
          <p14:sldIdLst>
            <p14:sldId id="430"/>
            <p14:sldId id="412"/>
            <p14:sldId id="425"/>
          </p14:sldIdLst>
        </p14:section>
        <p14:section name="HE and SDH" id="{50881BE8-F847-4BFD-A39A-3AD8AED0745C}">
          <p14:sldIdLst>
            <p14:sldId id="358"/>
            <p14:sldId id="281"/>
            <p14:sldId id="359"/>
            <p14:sldId id="457"/>
          </p14:sldIdLst>
        </p14:section>
        <p14:section name="Systems approach" id="{F343F88C-DE4D-403C-9868-5CBF8485DEF1}">
          <p14:sldIdLst>
            <p14:sldId id="397"/>
            <p14:sldId id="398"/>
            <p14:sldId id="414"/>
            <p14:sldId id="399"/>
            <p14:sldId id="400"/>
            <p14:sldId id="402"/>
            <p14:sldId id="403"/>
          </p14:sldIdLst>
        </p14:section>
        <p14:section name="Operationalizing HE in organizations" id="{2A7B72FE-0C40-4271-8B4C-CA5E0A633F5C}">
          <p14:sldIdLst>
            <p14:sldId id="344"/>
            <p14:sldId id="370"/>
            <p14:sldId id="284"/>
            <p14:sldId id="327"/>
            <p14:sldId id="417"/>
            <p14:sldId id="285"/>
            <p14:sldId id="290"/>
            <p14:sldId id="439"/>
            <p14:sldId id="286"/>
            <p14:sldId id="291"/>
            <p14:sldId id="441"/>
            <p14:sldId id="289"/>
            <p14:sldId id="360"/>
            <p14:sldId id="458"/>
          </p14:sldIdLst>
        </p14:section>
        <p14:section name="Scenario review" id="{E623EDFD-F09A-4906-AE20-0075B981539C}">
          <p14:sldIdLst>
            <p14:sldId id="456"/>
            <p14:sldId id="446"/>
          </p14:sldIdLst>
        </p14:section>
        <p14:section name="World Cafe exercise" id="{EE44E1B0-4C97-4E1B-B966-DBEA51A59D57}">
          <p14:sldIdLst>
            <p14:sldId id="353"/>
            <p14:sldId id="354"/>
            <p14:sldId id="355"/>
            <p14:sldId id="352"/>
          </p14:sldIdLst>
        </p14:section>
        <p14:section name="Concluding slides" id="{CE5F8A3E-015C-4C15-9C53-0AF33719B5E9}">
          <p14:sldIdLst>
            <p14:sldId id="455"/>
            <p14:sldId id="411"/>
            <p14:sldId id="381"/>
          </p14:sldIdLst>
        </p14:section>
      </p14:sectionLst>
    </p:ex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oe Stocco" initials="CS" lastIdx="33" clrIdx="0">
    <p:extLst/>
  </p:cmAuthor>
  <p:cmAuthor id="2" name="Mireille Lépine" initials="ML" lastIdx="9"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C901"/>
    <a:srgbClr val="F8EDAB"/>
    <a:srgbClr val="0F933C"/>
    <a:srgbClr val="FF2EFF"/>
    <a:srgbClr val="6CBBD1"/>
    <a:srgbClr val="0F6FC6"/>
    <a:srgbClr val="002060"/>
    <a:srgbClr val="F79646"/>
    <a:srgbClr val="9BBB59"/>
    <a:srgbClr val="C7D9A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3" autoAdjust="0"/>
    <p:restoredTop sz="76593" autoAdjust="0"/>
  </p:normalViewPr>
  <p:slideViewPr>
    <p:cSldViewPr snapToGrid="0">
      <p:cViewPr>
        <p:scale>
          <a:sx n="99" d="100"/>
          <a:sy n="99" d="100"/>
        </p:scale>
        <p:origin x="-1974" y="-72"/>
      </p:cViewPr>
      <p:guideLst>
        <p:guide orient="horz" pos="2160"/>
        <p:guide pos="2880"/>
      </p:guideLst>
    </p:cSldViewPr>
  </p:slideViewPr>
  <p:outlineViewPr>
    <p:cViewPr>
      <p:scale>
        <a:sx n="33" d="100"/>
        <a:sy n="33" d="100"/>
      </p:scale>
      <p:origin x="0" y="-18582"/>
    </p:cViewPr>
  </p:outlineViewPr>
  <p:notesTextViewPr>
    <p:cViewPr>
      <p:scale>
        <a:sx n="1" d="1"/>
        <a:sy n="1" d="1"/>
      </p:scale>
      <p:origin x="0" y="0"/>
    </p:cViewPr>
  </p:notesTextViewPr>
  <p:sorterViewPr>
    <p:cViewPr varScale="1">
      <p:scale>
        <a:sx n="1" d="1"/>
        <a:sy n="1" d="1"/>
      </p:scale>
      <p:origin x="0" y="-6540"/>
    </p:cViewPr>
  </p:sorterViewPr>
  <p:notesViewPr>
    <p:cSldViewPr snapToGrid="0">
      <p:cViewPr>
        <p:scale>
          <a:sx n="90" d="100"/>
          <a:sy n="90" d="100"/>
        </p:scale>
        <p:origin x="2334"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s>
</file>

<file path=ppt/diagrams/_rels/data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5" Type="http://schemas.openxmlformats.org/officeDocument/2006/relationships/image" Target="../media/image15.jpeg"/><Relationship Id="rId4" Type="http://schemas.openxmlformats.org/officeDocument/2006/relationships/image" Target="../media/image14.jpeg"/></Relationships>
</file>

<file path=ppt/diagrams/_rels/data3.xml.rels><?xml version="1.0" encoding="UTF-8" standalone="yes"?>
<Relationships xmlns="http://schemas.openxmlformats.org/package/2006/relationships"><Relationship Id="rId1" Type="http://schemas.openxmlformats.org/officeDocument/2006/relationships/image" Target="../media/image2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5" Type="http://schemas.openxmlformats.org/officeDocument/2006/relationships/image" Target="../media/image15.jpeg"/><Relationship Id="rId4" Type="http://schemas.openxmlformats.org/officeDocument/2006/relationships/image" Target="../media/image14.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9B5F9E-213F-4FBE-8767-EDD2B7BF850C}" type="doc">
      <dgm:prSet loTypeId="urn:microsoft.com/office/officeart/2005/8/layout/hList7" loCatId="relationship" qsTypeId="urn:microsoft.com/office/officeart/2005/8/quickstyle/simple4" qsCatId="simple" csTypeId="urn:microsoft.com/office/officeart/2005/8/colors/colorful1" csCatId="colorful" phldr="1"/>
      <dgm:spPr/>
      <dgm:t>
        <a:bodyPr/>
        <a:lstStyle/>
        <a:p>
          <a:endParaRPr lang="en-CA"/>
        </a:p>
      </dgm:t>
    </dgm:pt>
    <dgm:pt modelId="{D9655984-DD9A-405A-8226-39FDC017D793}">
      <dgm:prSet phldrT="[Text]"/>
      <dgm:spPr/>
      <dgm:t>
        <a:bodyPr/>
        <a:lstStyle/>
        <a:p>
          <a:r>
            <a:rPr lang="fr-CA" noProof="0" dirty="0">
              <a:solidFill>
                <a:schemeClr val="bg1"/>
              </a:solidFill>
            </a:rPr>
            <a:t>Statut socioéconomique</a:t>
          </a:r>
        </a:p>
      </dgm:t>
    </dgm:pt>
    <dgm:pt modelId="{B32E2296-4B9B-45B6-B620-2F2DCC321F22}" type="parTrans" cxnId="{BD43D35B-B2F1-48BB-AE39-F978912C9D3F}">
      <dgm:prSet/>
      <dgm:spPr/>
      <dgm:t>
        <a:bodyPr/>
        <a:lstStyle/>
        <a:p>
          <a:endParaRPr lang="en-CA"/>
        </a:p>
      </dgm:t>
    </dgm:pt>
    <dgm:pt modelId="{10F4E8E2-B569-4731-B799-43E7508EFE32}" type="sibTrans" cxnId="{BD43D35B-B2F1-48BB-AE39-F978912C9D3F}">
      <dgm:prSet/>
      <dgm:spPr/>
      <dgm:t>
        <a:bodyPr/>
        <a:lstStyle/>
        <a:p>
          <a:endParaRPr lang="en-CA"/>
        </a:p>
      </dgm:t>
    </dgm:pt>
    <dgm:pt modelId="{60D202E9-46F0-4044-8FCC-6F3D8D4393BB}">
      <dgm:prSet phldrT="[Text]"/>
      <dgm:spPr/>
      <dgm:t>
        <a:bodyPr/>
        <a:lstStyle/>
        <a:p>
          <a:r>
            <a:rPr lang="fr-CA" noProof="0" dirty="0">
              <a:solidFill>
                <a:schemeClr val="bg1"/>
              </a:solidFill>
            </a:rPr>
            <a:t>Établissements alimentaires</a:t>
          </a:r>
        </a:p>
      </dgm:t>
    </dgm:pt>
    <dgm:pt modelId="{029D2C50-B9F4-4A71-96D0-5BE15403CE8E}" type="parTrans" cxnId="{2E5FAED0-90E7-4E68-BCED-6724EBAFBC04}">
      <dgm:prSet/>
      <dgm:spPr/>
      <dgm:t>
        <a:bodyPr/>
        <a:lstStyle/>
        <a:p>
          <a:endParaRPr lang="en-CA"/>
        </a:p>
      </dgm:t>
    </dgm:pt>
    <dgm:pt modelId="{25C6E2EF-479F-4182-9AF0-F2ED696D9811}" type="sibTrans" cxnId="{2E5FAED0-90E7-4E68-BCED-6724EBAFBC04}">
      <dgm:prSet/>
      <dgm:spPr/>
      <dgm:t>
        <a:bodyPr/>
        <a:lstStyle/>
        <a:p>
          <a:endParaRPr lang="en-CA"/>
        </a:p>
      </dgm:t>
    </dgm:pt>
    <dgm:pt modelId="{CD69D487-3775-4F6E-89BB-9E82769386E7}">
      <dgm:prSet phldrT="[Text]"/>
      <dgm:spPr/>
      <dgm:t>
        <a:bodyPr/>
        <a:lstStyle/>
        <a:p>
          <a:r>
            <a:rPr lang="fr-CA" noProof="0" dirty="0">
              <a:solidFill>
                <a:schemeClr val="bg1"/>
              </a:solidFill>
            </a:rPr>
            <a:t>Petits réseaux d’eau potable</a:t>
          </a:r>
        </a:p>
      </dgm:t>
    </dgm:pt>
    <dgm:pt modelId="{7E7CB52F-74C6-4906-B2A5-A23E91532E79}" type="parTrans" cxnId="{930056A2-52AC-4467-9A48-57587CEEFD28}">
      <dgm:prSet/>
      <dgm:spPr/>
      <dgm:t>
        <a:bodyPr/>
        <a:lstStyle/>
        <a:p>
          <a:endParaRPr lang="en-CA"/>
        </a:p>
      </dgm:t>
    </dgm:pt>
    <dgm:pt modelId="{446B8BB9-7CC0-4359-A04A-5C138125EB83}" type="sibTrans" cxnId="{930056A2-52AC-4467-9A48-57587CEEFD28}">
      <dgm:prSet/>
      <dgm:spPr/>
      <dgm:t>
        <a:bodyPr/>
        <a:lstStyle/>
        <a:p>
          <a:endParaRPr lang="en-CA"/>
        </a:p>
      </dgm:t>
    </dgm:pt>
    <dgm:pt modelId="{2A6C6D58-0473-473C-9503-94CD6A1C64A5}">
      <dgm:prSet phldrT="[Text]"/>
      <dgm:spPr/>
      <dgm:t>
        <a:bodyPr/>
        <a:lstStyle/>
        <a:p>
          <a:r>
            <a:rPr lang="fr-CA" noProof="0" dirty="0">
              <a:solidFill>
                <a:schemeClr val="bg1"/>
              </a:solidFill>
            </a:rPr>
            <a:t>Culture et langue</a:t>
          </a:r>
        </a:p>
      </dgm:t>
    </dgm:pt>
    <dgm:pt modelId="{6DEDC8FB-DECE-4814-82AD-33DEA1955589}" type="parTrans" cxnId="{5DF58DB9-9590-4636-AB6E-A9296F0328EE}">
      <dgm:prSet/>
      <dgm:spPr/>
      <dgm:t>
        <a:bodyPr/>
        <a:lstStyle/>
        <a:p>
          <a:endParaRPr lang="en-CA"/>
        </a:p>
      </dgm:t>
    </dgm:pt>
    <dgm:pt modelId="{10CEEC1E-97F7-4B5D-AE95-88B21AD9102F}" type="sibTrans" cxnId="{5DF58DB9-9590-4636-AB6E-A9296F0328EE}">
      <dgm:prSet/>
      <dgm:spPr/>
      <dgm:t>
        <a:bodyPr/>
        <a:lstStyle/>
        <a:p>
          <a:endParaRPr lang="en-CA"/>
        </a:p>
      </dgm:t>
    </dgm:pt>
    <dgm:pt modelId="{635F66C1-F77F-497D-B7CF-D37F18C72AB2}">
      <dgm:prSet phldrT="[Text]"/>
      <dgm:spPr/>
      <dgm:t>
        <a:bodyPr/>
        <a:lstStyle/>
        <a:p>
          <a:r>
            <a:rPr lang="fr-CA" noProof="0" dirty="0">
              <a:solidFill>
                <a:schemeClr val="bg1"/>
              </a:solidFill>
            </a:rPr>
            <a:t>Établissements alimentaires</a:t>
          </a:r>
        </a:p>
      </dgm:t>
    </dgm:pt>
    <dgm:pt modelId="{9657FDD7-1DFA-483E-9A12-F3491EF71B37}" type="parTrans" cxnId="{F3BED314-8495-4EA6-84E1-1C73B2661A5A}">
      <dgm:prSet/>
      <dgm:spPr/>
      <dgm:t>
        <a:bodyPr/>
        <a:lstStyle/>
        <a:p>
          <a:endParaRPr lang="en-CA"/>
        </a:p>
      </dgm:t>
    </dgm:pt>
    <dgm:pt modelId="{21AD7B51-D503-4B0C-92CB-B3C31A6E0A64}" type="sibTrans" cxnId="{F3BED314-8495-4EA6-84E1-1C73B2661A5A}">
      <dgm:prSet/>
      <dgm:spPr/>
      <dgm:t>
        <a:bodyPr/>
        <a:lstStyle/>
        <a:p>
          <a:endParaRPr lang="en-CA"/>
        </a:p>
      </dgm:t>
    </dgm:pt>
    <dgm:pt modelId="{E8889B54-F86E-4A7B-9492-33556112F9BC}">
      <dgm:prSet phldrT="[Text]"/>
      <dgm:spPr/>
      <dgm:t>
        <a:bodyPr/>
        <a:lstStyle/>
        <a:p>
          <a:r>
            <a:rPr lang="fr-CA" noProof="0" dirty="0">
              <a:solidFill>
                <a:schemeClr val="bg1"/>
              </a:solidFill>
            </a:rPr>
            <a:t>Établissements de services personnels</a:t>
          </a:r>
        </a:p>
      </dgm:t>
    </dgm:pt>
    <dgm:pt modelId="{328FE3C0-668D-4D2E-BBC3-ECCBBC2E0989}" type="parTrans" cxnId="{DD4B6D7A-E9E6-4812-80E2-F32AAB48AA03}">
      <dgm:prSet/>
      <dgm:spPr/>
      <dgm:t>
        <a:bodyPr/>
        <a:lstStyle/>
        <a:p>
          <a:endParaRPr lang="en-CA"/>
        </a:p>
      </dgm:t>
    </dgm:pt>
    <dgm:pt modelId="{DF6CAA5F-F33A-4475-8E4E-9A8C1B948F3D}" type="sibTrans" cxnId="{DD4B6D7A-E9E6-4812-80E2-F32AAB48AA03}">
      <dgm:prSet/>
      <dgm:spPr/>
      <dgm:t>
        <a:bodyPr/>
        <a:lstStyle/>
        <a:p>
          <a:endParaRPr lang="en-CA"/>
        </a:p>
      </dgm:t>
    </dgm:pt>
    <dgm:pt modelId="{08648EE5-1541-4C22-ADF3-70CA8255B56B}">
      <dgm:prSet phldrT="[Text]"/>
      <dgm:spPr/>
      <dgm:t>
        <a:bodyPr/>
        <a:lstStyle/>
        <a:p>
          <a:r>
            <a:rPr lang="fr-CA" noProof="0" dirty="0">
              <a:solidFill>
                <a:schemeClr val="bg1"/>
              </a:solidFill>
            </a:rPr>
            <a:t>Littératie et instruction</a:t>
          </a:r>
        </a:p>
      </dgm:t>
    </dgm:pt>
    <dgm:pt modelId="{E9CEDF71-E852-40DC-B440-637E559CCA6B}" type="parTrans" cxnId="{E9C152B6-AB22-499A-9F87-FEAF3940B853}">
      <dgm:prSet/>
      <dgm:spPr/>
      <dgm:t>
        <a:bodyPr/>
        <a:lstStyle/>
        <a:p>
          <a:endParaRPr lang="en-CA"/>
        </a:p>
      </dgm:t>
    </dgm:pt>
    <dgm:pt modelId="{080369D9-AB0D-4695-ACB7-5B67666CD53A}" type="sibTrans" cxnId="{E9C152B6-AB22-499A-9F87-FEAF3940B853}">
      <dgm:prSet/>
      <dgm:spPr/>
      <dgm:t>
        <a:bodyPr/>
        <a:lstStyle/>
        <a:p>
          <a:endParaRPr lang="en-CA"/>
        </a:p>
      </dgm:t>
    </dgm:pt>
    <dgm:pt modelId="{230DA8D1-C028-42D3-A829-CD2FE5326994}">
      <dgm:prSet phldrT="[Text]"/>
      <dgm:spPr/>
      <dgm:t>
        <a:bodyPr/>
        <a:lstStyle/>
        <a:p>
          <a:r>
            <a:rPr lang="fr-CA" noProof="0" dirty="0">
              <a:solidFill>
                <a:schemeClr val="bg1"/>
              </a:solidFill>
            </a:rPr>
            <a:t>Petits réseaux d’eau potable</a:t>
          </a:r>
        </a:p>
      </dgm:t>
    </dgm:pt>
    <dgm:pt modelId="{5BEA8469-4385-4E90-B7E3-3F2196FBDA93}" type="parTrans" cxnId="{3BB5A49E-339F-4BA6-874A-51CE83E85285}">
      <dgm:prSet/>
      <dgm:spPr/>
      <dgm:t>
        <a:bodyPr/>
        <a:lstStyle/>
        <a:p>
          <a:endParaRPr lang="en-CA"/>
        </a:p>
      </dgm:t>
    </dgm:pt>
    <dgm:pt modelId="{1F512C42-7C0F-4483-8771-6442ECF68B42}" type="sibTrans" cxnId="{3BB5A49E-339F-4BA6-874A-51CE83E85285}">
      <dgm:prSet/>
      <dgm:spPr/>
      <dgm:t>
        <a:bodyPr/>
        <a:lstStyle/>
        <a:p>
          <a:endParaRPr lang="en-CA"/>
        </a:p>
      </dgm:t>
    </dgm:pt>
    <dgm:pt modelId="{02CD58D0-11DF-44CC-B6F6-DF376AD8837E}">
      <dgm:prSet phldrT="[Text]"/>
      <dgm:spPr/>
      <dgm:t>
        <a:bodyPr/>
        <a:lstStyle/>
        <a:p>
          <a:r>
            <a:rPr lang="fr-CA" noProof="0" dirty="0">
              <a:solidFill>
                <a:schemeClr val="bg1"/>
              </a:solidFill>
            </a:rPr>
            <a:t>Établissements alimentaires</a:t>
          </a:r>
        </a:p>
      </dgm:t>
    </dgm:pt>
    <dgm:pt modelId="{335B980B-CED4-4CFB-9681-F5B1F3D4C81F}" type="parTrans" cxnId="{9D4282C0-8642-44C0-A249-08BF8A4D1EE2}">
      <dgm:prSet/>
      <dgm:spPr/>
      <dgm:t>
        <a:bodyPr/>
        <a:lstStyle/>
        <a:p>
          <a:endParaRPr lang="en-CA"/>
        </a:p>
      </dgm:t>
    </dgm:pt>
    <dgm:pt modelId="{947D0D0D-0F18-4E71-A3A9-FFDC547561AC}" type="sibTrans" cxnId="{9D4282C0-8642-44C0-A249-08BF8A4D1EE2}">
      <dgm:prSet/>
      <dgm:spPr/>
      <dgm:t>
        <a:bodyPr/>
        <a:lstStyle/>
        <a:p>
          <a:endParaRPr lang="en-CA"/>
        </a:p>
      </dgm:t>
    </dgm:pt>
    <dgm:pt modelId="{B85817BC-C1B1-4342-B6B3-D0BC4AD6F614}">
      <dgm:prSet phldrT="[Text]"/>
      <dgm:spPr/>
      <dgm:t>
        <a:bodyPr/>
        <a:lstStyle/>
        <a:p>
          <a:r>
            <a:rPr lang="fr-CA" noProof="0" dirty="0">
              <a:solidFill>
                <a:schemeClr val="bg1"/>
              </a:solidFill>
            </a:rPr>
            <a:t>Établissements de services personnels</a:t>
          </a:r>
        </a:p>
      </dgm:t>
    </dgm:pt>
    <dgm:pt modelId="{45AFB563-6E73-47C9-BEB2-86AC78B8CA79}" type="parTrans" cxnId="{56139A85-7CB6-4C35-8C1C-24027DFBDB77}">
      <dgm:prSet/>
      <dgm:spPr/>
      <dgm:t>
        <a:bodyPr/>
        <a:lstStyle/>
        <a:p>
          <a:endParaRPr lang="en-CA"/>
        </a:p>
      </dgm:t>
    </dgm:pt>
    <dgm:pt modelId="{9001C60C-289D-4EA7-82EA-67D3B68B0800}" type="sibTrans" cxnId="{56139A85-7CB6-4C35-8C1C-24027DFBDB77}">
      <dgm:prSet/>
      <dgm:spPr/>
      <dgm:t>
        <a:bodyPr/>
        <a:lstStyle/>
        <a:p>
          <a:endParaRPr lang="en-CA"/>
        </a:p>
      </dgm:t>
    </dgm:pt>
    <dgm:pt modelId="{0E3B5623-1116-42AA-AED1-B42AE586D6CC}">
      <dgm:prSet phldrT="[Text]"/>
      <dgm:spPr/>
      <dgm:t>
        <a:bodyPr/>
        <a:lstStyle/>
        <a:p>
          <a:r>
            <a:rPr lang="fr-CA" noProof="0" dirty="0">
              <a:solidFill>
                <a:schemeClr val="bg1"/>
              </a:solidFill>
            </a:rPr>
            <a:t>Circonstances psychosociales</a:t>
          </a:r>
        </a:p>
      </dgm:t>
    </dgm:pt>
    <dgm:pt modelId="{E9574488-035E-4FDD-AD05-032A368A53FD}" type="parTrans" cxnId="{257956B3-AE53-411D-90AE-0820EE2037A4}">
      <dgm:prSet/>
      <dgm:spPr/>
      <dgm:t>
        <a:bodyPr/>
        <a:lstStyle/>
        <a:p>
          <a:endParaRPr lang="en-CA"/>
        </a:p>
      </dgm:t>
    </dgm:pt>
    <dgm:pt modelId="{DB519CD0-7854-41DD-833D-FA77533F07F7}" type="sibTrans" cxnId="{257956B3-AE53-411D-90AE-0820EE2037A4}">
      <dgm:prSet/>
      <dgm:spPr/>
      <dgm:t>
        <a:bodyPr/>
        <a:lstStyle/>
        <a:p>
          <a:endParaRPr lang="en-CA"/>
        </a:p>
      </dgm:t>
    </dgm:pt>
    <dgm:pt modelId="{C13159B1-808D-444F-8B38-F09D0ECC38FA}">
      <dgm:prSet phldrT="[Text]"/>
      <dgm:spPr/>
      <dgm:t>
        <a:bodyPr/>
        <a:lstStyle/>
        <a:p>
          <a:r>
            <a:rPr lang="fr-CA" noProof="0" dirty="0">
              <a:solidFill>
                <a:schemeClr val="bg1"/>
              </a:solidFill>
            </a:rPr>
            <a:t>Géographie</a:t>
          </a:r>
        </a:p>
      </dgm:t>
    </dgm:pt>
    <dgm:pt modelId="{52DBD012-29CA-4BB9-9D87-81C47E810D2F}" type="parTrans" cxnId="{756F4B64-3343-49A2-8084-02D4611A409A}">
      <dgm:prSet/>
      <dgm:spPr/>
      <dgm:t>
        <a:bodyPr/>
        <a:lstStyle/>
        <a:p>
          <a:endParaRPr lang="en-CA"/>
        </a:p>
      </dgm:t>
    </dgm:pt>
    <dgm:pt modelId="{0C777364-11B9-4195-80CE-6CDE7A5C3923}" type="sibTrans" cxnId="{756F4B64-3343-49A2-8084-02D4611A409A}">
      <dgm:prSet/>
      <dgm:spPr/>
      <dgm:t>
        <a:bodyPr/>
        <a:lstStyle/>
        <a:p>
          <a:endParaRPr lang="en-CA"/>
        </a:p>
      </dgm:t>
    </dgm:pt>
    <dgm:pt modelId="{5AB8641E-AFC5-413A-8206-2914EF8C4C2A}">
      <dgm:prSet phldrT="[Text]"/>
      <dgm:spPr/>
      <dgm:t>
        <a:bodyPr/>
        <a:lstStyle/>
        <a:p>
          <a:r>
            <a:rPr lang="fr-CA" noProof="0" dirty="0">
              <a:solidFill>
                <a:schemeClr val="bg1"/>
              </a:solidFill>
            </a:rPr>
            <a:t>Logement</a:t>
          </a:r>
        </a:p>
      </dgm:t>
    </dgm:pt>
    <dgm:pt modelId="{7331ADF1-2F88-4792-B779-CAAE555DFC4E}" type="parTrans" cxnId="{9595A0E1-A822-475A-93DD-6EF7AD2B25B0}">
      <dgm:prSet/>
      <dgm:spPr/>
      <dgm:t>
        <a:bodyPr/>
        <a:lstStyle/>
        <a:p>
          <a:endParaRPr lang="en-CA"/>
        </a:p>
      </dgm:t>
    </dgm:pt>
    <dgm:pt modelId="{FD481236-497A-4A32-83C2-ED34C9E3F7E5}" type="sibTrans" cxnId="{9595A0E1-A822-475A-93DD-6EF7AD2B25B0}">
      <dgm:prSet/>
      <dgm:spPr/>
      <dgm:t>
        <a:bodyPr/>
        <a:lstStyle/>
        <a:p>
          <a:endParaRPr lang="en-CA"/>
        </a:p>
      </dgm:t>
    </dgm:pt>
    <dgm:pt modelId="{DD151981-5CBD-42D4-B8AE-514906199DC3}">
      <dgm:prSet phldrT="[Text]"/>
      <dgm:spPr/>
      <dgm:t>
        <a:bodyPr/>
        <a:lstStyle/>
        <a:p>
          <a:r>
            <a:rPr lang="fr-CA" noProof="0" dirty="0">
              <a:solidFill>
                <a:schemeClr val="bg1"/>
              </a:solidFill>
            </a:rPr>
            <a:t>Établissements alimentaires</a:t>
          </a:r>
        </a:p>
      </dgm:t>
    </dgm:pt>
    <dgm:pt modelId="{B6D79B7E-B832-4E7E-AB73-2222AC38730A}" type="parTrans" cxnId="{8C2A564B-E8E5-4E7E-A9C4-70927717F8B4}">
      <dgm:prSet/>
      <dgm:spPr/>
      <dgm:t>
        <a:bodyPr/>
        <a:lstStyle/>
        <a:p>
          <a:endParaRPr lang="en-CA"/>
        </a:p>
      </dgm:t>
    </dgm:pt>
    <dgm:pt modelId="{9E37519B-33F5-48EA-8FA3-8A048CA3E389}" type="sibTrans" cxnId="{8C2A564B-E8E5-4E7E-A9C4-70927717F8B4}">
      <dgm:prSet/>
      <dgm:spPr/>
      <dgm:t>
        <a:bodyPr/>
        <a:lstStyle/>
        <a:p>
          <a:endParaRPr lang="en-CA"/>
        </a:p>
      </dgm:t>
    </dgm:pt>
    <dgm:pt modelId="{A66B4A04-A110-4408-BC28-082B5F53B053}">
      <dgm:prSet phldrT="[Text]"/>
      <dgm:spPr/>
      <dgm:t>
        <a:bodyPr/>
        <a:lstStyle/>
        <a:p>
          <a:r>
            <a:rPr lang="fr-CA" noProof="0" dirty="0">
              <a:solidFill>
                <a:schemeClr val="bg1"/>
              </a:solidFill>
            </a:rPr>
            <a:t>Établissements alimentaires</a:t>
          </a:r>
        </a:p>
      </dgm:t>
    </dgm:pt>
    <dgm:pt modelId="{125A7F27-09B8-4FF0-995C-3703B8C69A16}" type="parTrans" cxnId="{56C6B3B9-1087-44F3-B5F9-29ED4A0C3C70}">
      <dgm:prSet/>
      <dgm:spPr/>
      <dgm:t>
        <a:bodyPr/>
        <a:lstStyle/>
        <a:p>
          <a:endParaRPr lang="en-CA"/>
        </a:p>
      </dgm:t>
    </dgm:pt>
    <dgm:pt modelId="{2E07D8A9-7FE1-4D66-A0E6-7B06133216E7}" type="sibTrans" cxnId="{56C6B3B9-1087-44F3-B5F9-29ED4A0C3C70}">
      <dgm:prSet/>
      <dgm:spPr/>
      <dgm:t>
        <a:bodyPr/>
        <a:lstStyle/>
        <a:p>
          <a:endParaRPr lang="en-CA"/>
        </a:p>
      </dgm:t>
    </dgm:pt>
    <dgm:pt modelId="{8149DD64-681F-4B4C-B98D-68AB96B7E20B}">
      <dgm:prSet phldrT="[Text]"/>
      <dgm:spPr/>
      <dgm:t>
        <a:bodyPr/>
        <a:lstStyle/>
        <a:p>
          <a:r>
            <a:rPr lang="fr-CA" noProof="0" dirty="0">
              <a:solidFill>
                <a:schemeClr val="bg1"/>
              </a:solidFill>
            </a:rPr>
            <a:t>Environnement bâti</a:t>
          </a:r>
        </a:p>
      </dgm:t>
    </dgm:pt>
    <dgm:pt modelId="{35963ED4-EBAF-4DBF-B30D-AB6D01EB83A4}" type="parTrans" cxnId="{AD580E14-A6A8-4601-8445-7A35D6F63FC0}">
      <dgm:prSet/>
      <dgm:spPr/>
      <dgm:t>
        <a:bodyPr/>
        <a:lstStyle/>
        <a:p>
          <a:endParaRPr lang="en-CA"/>
        </a:p>
      </dgm:t>
    </dgm:pt>
    <dgm:pt modelId="{F094EF5D-1A4B-4D4E-AD64-F376348A499B}" type="sibTrans" cxnId="{AD580E14-A6A8-4601-8445-7A35D6F63FC0}">
      <dgm:prSet/>
      <dgm:spPr/>
      <dgm:t>
        <a:bodyPr/>
        <a:lstStyle/>
        <a:p>
          <a:endParaRPr lang="en-CA"/>
        </a:p>
      </dgm:t>
    </dgm:pt>
    <dgm:pt modelId="{A61993EA-02FD-494C-B22E-A12C8FEA64A8}">
      <dgm:prSet phldrT="[Text]"/>
      <dgm:spPr/>
      <dgm:t>
        <a:bodyPr/>
        <a:lstStyle/>
        <a:p>
          <a:r>
            <a:rPr lang="fr-CA" noProof="0" dirty="0">
              <a:solidFill>
                <a:schemeClr val="bg1"/>
              </a:solidFill>
            </a:rPr>
            <a:t>Logement</a:t>
          </a:r>
        </a:p>
      </dgm:t>
    </dgm:pt>
    <dgm:pt modelId="{1B9BF9BF-4F18-4E07-B3CC-DC1DFC7623DF}" type="parTrans" cxnId="{4A9BF427-4B47-42E7-9C74-5DCDF9BB85AB}">
      <dgm:prSet/>
      <dgm:spPr/>
      <dgm:t>
        <a:bodyPr/>
        <a:lstStyle/>
        <a:p>
          <a:endParaRPr lang="en-CA"/>
        </a:p>
      </dgm:t>
    </dgm:pt>
    <dgm:pt modelId="{F8C6D419-531C-4202-8C5B-05B43AC1CD28}" type="sibTrans" cxnId="{4A9BF427-4B47-42E7-9C74-5DCDF9BB85AB}">
      <dgm:prSet/>
      <dgm:spPr/>
      <dgm:t>
        <a:bodyPr/>
        <a:lstStyle/>
        <a:p>
          <a:endParaRPr lang="en-CA"/>
        </a:p>
      </dgm:t>
    </dgm:pt>
    <dgm:pt modelId="{5D61FA18-E98C-4022-BB74-AFBA8B90DF43}">
      <dgm:prSet phldrT="[Text]"/>
      <dgm:spPr/>
      <dgm:t>
        <a:bodyPr/>
        <a:lstStyle/>
        <a:p>
          <a:r>
            <a:rPr lang="fr-CA" noProof="0" dirty="0">
              <a:solidFill>
                <a:schemeClr val="bg1"/>
              </a:solidFill>
            </a:rPr>
            <a:t>Environnement bâti</a:t>
          </a:r>
        </a:p>
      </dgm:t>
    </dgm:pt>
    <dgm:pt modelId="{FFF7464D-0750-4616-8B68-A1CC30A37053}" type="parTrans" cxnId="{4D15F5B7-F36E-426C-9EE5-7915AFCBFBB7}">
      <dgm:prSet/>
      <dgm:spPr/>
      <dgm:t>
        <a:bodyPr/>
        <a:lstStyle/>
        <a:p>
          <a:endParaRPr lang="en-CA"/>
        </a:p>
      </dgm:t>
    </dgm:pt>
    <dgm:pt modelId="{D28C3AE4-5EED-4448-B435-88885A909138}" type="sibTrans" cxnId="{4D15F5B7-F36E-426C-9EE5-7915AFCBFBB7}">
      <dgm:prSet/>
      <dgm:spPr/>
      <dgm:t>
        <a:bodyPr/>
        <a:lstStyle/>
        <a:p>
          <a:endParaRPr lang="en-CA"/>
        </a:p>
      </dgm:t>
    </dgm:pt>
    <dgm:pt modelId="{BEB5668B-8035-466D-A1D8-BDA3C41E6A4E}">
      <dgm:prSet phldrT="[Text]"/>
      <dgm:spPr/>
      <dgm:t>
        <a:bodyPr/>
        <a:lstStyle/>
        <a:p>
          <a:r>
            <a:rPr lang="fr-CA" noProof="0" dirty="0">
              <a:solidFill>
                <a:schemeClr val="bg1"/>
              </a:solidFill>
            </a:rPr>
            <a:t>Petits réseaux d’eau potable</a:t>
          </a:r>
        </a:p>
      </dgm:t>
    </dgm:pt>
    <dgm:pt modelId="{FB7EF58C-3B78-4E45-9F09-A6DE0FB5F769}" type="sibTrans" cxnId="{41F36016-B98F-4F1C-A7DF-36B0F72F1B32}">
      <dgm:prSet/>
      <dgm:spPr/>
      <dgm:t>
        <a:bodyPr/>
        <a:lstStyle/>
        <a:p>
          <a:endParaRPr lang="en-CA"/>
        </a:p>
      </dgm:t>
    </dgm:pt>
    <dgm:pt modelId="{B081D49F-FA47-4B3D-B696-C7EC05AC8E39}" type="parTrans" cxnId="{41F36016-B98F-4F1C-A7DF-36B0F72F1B32}">
      <dgm:prSet/>
      <dgm:spPr/>
      <dgm:t>
        <a:bodyPr/>
        <a:lstStyle/>
        <a:p>
          <a:endParaRPr lang="en-CA"/>
        </a:p>
      </dgm:t>
    </dgm:pt>
    <dgm:pt modelId="{51148837-69B9-42C7-B607-23816409AC16}">
      <dgm:prSet phldrT="[Text]"/>
      <dgm:spPr/>
      <dgm:t>
        <a:bodyPr/>
        <a:lstStyle/>
        <a:p>
          <a:endParaRPr lang="fr-CA" noProof="0" dirty="0">
            <a:solidFill>
              <a:schemeClr val="bg1"/>
            </a:solidFill>
          </a:endParaRPr>
        </a:p>
      </dgm:t>
    </dgm:pt>
    <dgm:pt modelId="{9DF03E75-0914-4C9B-BA41-7934B3BC0E4A}" type="parTrans" cxnId="{47BE1D85-5655-4B92-B380-62914F831C74}">
      <dgm:prSet/>
      <dgm:spPr/>
      <dgm:t>
        <a:bodyPr/>
        <a:lstStyle/>
        <a:p>
          <a:endParaRPr lang="fr-CA"/>
        </a:p>
      </dgm:t>
    </dgm:pt>
    <dgm:pt modelId="{87B9D528-C386-4990-8681-BC589466F00F}" type="sibTrans" cxnId="{47BE1D85-5655-4B92-B380-62914F831C74}">
      <dgm:prSet/>
      <dgm:spPr/>
      <dgm:t>
        <a:bodyPr/>
        <a:lstStyle/>
        <a:p>
          <a:endParaRPr lang="fr-CA"/>
        </a:p>
      </dgm:t>
    </dgm:pt>
    <dgm:pt modelId="{2F42AAA3-8A55-4783-BFC2-CCAA1DD3C184}" type="pres">
      <dgm:prSet presAssocID="{349B5F9E-213F-4FBE-8767-EDD2B7BF850C}" presName="Name0" presStyleCnt="0">
        <dgm:presLayoutVars>
          <dgm:dir/>
          <dgm:resizeHandles val="exact"/>
        </dgm:presLayoutVars>
      </dgm:prSet>
      <dgm:spPr/>
      <dgm:t>
        <a:bodyPr/>
        <a:lstStyle/>
        <a:p>
          <a:endParaRPr lang="en-CA"/>
        </a:p>
      </dgm:t>
    </dgm:pt>
    <dgm:pt modelId="{8C982BF4-6F76-4377-A878-8D354C37AF7C}" type="pres">
      <dgm:prSet presAssocID="{349B5F9E-213F-4FBE-8767-EDD2B7BF850C}" presName="fgShape" presStyleLbl="fgShp" presStyleIdx="0" presStyleCnt="1"/>
      <dgm:spPr/>
    </dgm:pt>
    <dgm:pt modelId="{8F9B561D-8AF8-4668-9915-DDFA9489FA14}" type="pres">
      <dgm:prSet presAssocID="{349B5F9E-213F-4FBE-8767-EDD2B7BF850C}" presName="linComp" presStyleCnt="0"/>
      <dgm:spPr/>
    </dgm:pt>
    <dgm:pt modelId="{34D9AB7C-DBA8-4571-9007-F2108D2DF692}" type="pres">
      <dgm:prSet presAssocID="{D9655984-DD9A-405A-8226-39FDC017D793}" presName="compNode" presStyleCnt="0"/>
      <dgm:spPr/>
    </dgm:pt>
    <dgm:pt modelId="{4A428067-C2AB-442D-AEA7-2DD7D483C004}" type="pres">
      <dgm:prSet presAssocID="{D9655984-DD9A-405A-8226-39FDC017D793}" presName="bkgdShape" presStyleLbl="node1" presStyleIdx="0" presStyleCnt="5"/>
      <dgm:spPr/>
      <dgm:t>
        <a:bodyPr/>
        <a:lstStyle/>
        <a:p>
          <a:endParaRPr lang="en-CA"/>
        </a:p>
      </dgm:t>
    </dgm:pt>
    <dgm:pt modelId="{94432EC0-5C30-40F2-8987-FCF43CFD56CA}" type="pres">
      <dgm:prSet presAssocID="{D9655984-DD9A-405A-8226-39FDC017D793}" presName="nodeTx" presStyleLbl="node1" presStyleIdx="0" presStyleCnt="5">
        <dgm:presLayoutVars>
          <dgm:bulletEnabled val="1"/>
        </dgm:presLayoutVars>
      </dgm:prSet>
      <dgm:spPr/>
      <dgm:t>
        <a:bodyPr/>
        <a:lstStyle/>
        <a:p>
          <a:endParaRPr lang="en-CA"/>
        </a:p>
      </dgm:t>
    </dgm:pt>
    <dgm:pt modelId="{430232A9-143C-422C-98AC-FBA36A385FDB}" type="pres">
      <dgm:prSet presAssocID="{D9655984-DD9A-405A-8226-39FDC017D793}" presName="invisiNode" presStyleLbl="node1" presStyleIdx="0" presStyleCnt="5"/>
      <dgm:spPr/>
    </dgm:pt>
    <dgm:pt modelId="{5A636E08-31AC-4F92-A85E-846F6CB0EA14}" type="pres">
      <dgm:prSet presAssocID="{D9655984-DD9A-405A-8226-39FDC017D793}" presName="imagNode" presStyleLbl="fgImgPlace1" presStyleIdx="0" presStyleCnt="5"/>
      <dgm:spPr>
        <a:blipFill>
          <a:blip xmlns:r="http://schemas.openxmlformats.org/officeDocument/2006/relationships" r:embed="rId1" cstate="screen">
            <a:extLst>
              <a:ext uri="{28A0092B-C50C-407E-A947-70E740481C1C}">
                <a14:useLocalDpi xmlns:a14="http://schemas.microsoft.com/office/drawing/2010/main" val="0"/>
              </a:ext>
            </a:extLst>
          </a:blip>
          <a:srcRect/>
          <a:stretch>
            <a:fillRect/>
          </a:stretch>
        </a:blipFill>
      </dgm:spPr>
      <dgm:t>
        <a:bodyPr/>
        <a:lstStyle/>
        <a:p>
          <a:endParaRPr lang="en-CA"/>
        </a:p>
      </dgm:t>
    </dgm:pt>
    <dgm:pt modelId="{92917938-CBD5-4A8F-A3C1-55A3E7FB3FA5}" type="pres">
      <dgm:prSet presAssocID="{10F4E8E2-B569-4731-B799-43E7508EFE32}" presName="sibTrans" presStyleLbl="sibTrans2D1" presStyleIdx="0" presStyleCnt="0"/>
      <dgm:spPr/>
      <dgm:t>
        <a:bodyPr/>
        <a:lstStyle/>
        <a:p>
          <a:endParaRPr lang="en-CA"/>
        </a:p>
      </dgm:t>
    </dgm:pt>
    <dgm:pt modelId="{C5318AF2-D7CC-4B92-9193-34093FC4C007}" type="pres">
      <dgm:prSet presAssocID="{2A6C6D58-0473-473C-9503-94CD6A1C64A5}" presName="compNode" presStyleCnt="0"/>
      <dgm:spPr/>
    </dgm:pt>
    <dgm:pt modelId="{6E045429-94F4-4F00-BFD3-6C1CF7561432}" type="pres">
      <dgm:prSet presAssocID="{2A6C6D58-0473-473C-9503-94CD6A1C64A5}" presName="bkgdShape" presStyleLbl="node1" presStyleIdx="1" presStyleCnt="5"/>
      <dgm:spPr/>
      <dgm:t>
        <a:bodyPr/>
        <a:lstStyle/>
        <a:p>
          <a:endParaRPr lang="en-CA"/>
        </a:p>
      </dgm:t>
    </dgm:pt>
    <dgm:pt modelId="{3096150F-DF75-495A-B36C-CC25EB33EB94}" type="pres">
      <dgm:prSet presAssocID="{2A6C6D58-0473-473C-9503-94CD6A1C64A5}" presName="nodeTx" presStyleLbl="node1" presStyleIdx="1" presStyleCnt="5">
        <dgm:presLayoutVars>
          <dgm:bulletEnabled val="1"/>
        </dgm:presLayoutVars>
      </dgm:prSet>
      <dgm:spPr/>
      <dgm:t>
        <a:bodyPr/>
        <a:lstStyle/>
        <a:p>
          <a:endParaRPr lang="en-CA"/>
        </a:p>
      </dgm:t>
    </dgm:pt>
    <dgm:pt modelId="{59A68DE9-3B44-4FFA-B2E1-7A4268BCAEBB}" type="pres">
      <dgm:prSet presAssocID="{2A6C6D58-0473-473C-9503-94CD6A1C64A5}" presName="invisiNode" presStyleLbl="node1" presStyleIdx="1" presStyleCnt="5"/>
      <dgm:spPr/>
    </dgm:pt>
    <dgm:pt modelId="{87C8984D-C485-4ECD-85B0-EC0146778939}" type="pres">
      <dgm:prSet presAssocID="{2A6C6D58-0473-473C-9503-94CD6A1C64A5}" presName="imagNode" presStyleLbl="fgImgPlace1" presStyleIdx="1" presStyleCnt="5"/>
      <dgm:spPr>
        <a:blipFill>
          <a:blip xmlns:r="http://schemas.openxmlformats.org/officeDocument/2006/relationships" r:embed="rId2" cstate="screen">
            <a:extLst>
              <a:ext uri="{28A0092B-C50C-407E-A947-70E740481C1C}">
                <a14:useLocalDpi xmlns:a14="http://schemas.microsoft.com/office/drawing/2010/main" val="0"/>
              </a:ext>
            </a:extLst>
          </a:blip>
          <a:srcRect/>
          <a:stretch>
            <a:fillRect/>
          </a:stretch>
        </a:blipFill>
      </dgm:spPr>
      <dgm:t>
        <a:bodyPr/>
        <a:lstStyle/>
        <a:p>
          <a:endParaRPr lang="en-CA"/>
        </a:p>
      </dgm:t>
    </dgm:pt>
    <dgm:pt modelId="{8FC7AEEE-556E-416B-AD40-2CDDB8232EC7}" type="pres">
      <dgm:prSet presAssocID="{10CEEC1E-97F7-4B5D-AE95-88B21AD9102F}" presName="sibTrans" presStyleLbl="sibTrans2D1" presStyleIdx="0" presStyleCnt="0"/>
      <dgm:spPr/>
      <dgm:t>
        <a:bodyPr/>
        <a:lstStyle/>
        <a:p>
          <a:endParaRPr lang="en-CA"/>
        </a:p>
      </dgm:t>
    </dgm:pt>
    <dgm:pt modelId="{E48BF4E7-C4D6-4C45-9DC6-1D2FDD1EE0C8}" type="pres">
      <dgm:prSet presAssocID="{08648EE5-1541-4C22-ADF3-70CA8255B56B}" presName="compNode" presStyleCnt="0"/>
      <dgm:spPr/>
    </dgm:pt>
    <dgm:pt modelId="{F9A9A2CC-C782-45D3-B00E-EAD3F2360456}" type="pres">
      <dgm:prSet presAssocID="{08648EE5-1541-4C22-ADF3-70CA8255B56B}" presName="bkgdShape" presStyleLbl="node1" presStyleIdx="2" presStyleCnt="5"/>
      <dgm:spPr/>
      <dgm:t>
        <a:bodyPr/>
        <a:lstStyle/>
        <a:p>
          <a:endParaRPr lang="en-CA"/>
        </a:p>
      </dgm:t>
    </dgm:pt>
    <dgm:pt modelId="{FAFF0DDE-9492-45DD-B215-437588BECFBD}" type="pres">
      <dgm:prSet presAssocID="{08648EE5-1541-4C22-ADF3-70CA8255B56B}" presName="nodeTx" presStyleLbl="node1" presStyleIdx="2" presStyleCnt="5">
        <dgm:presLayoutVars>
          <dgm:bulletEnabled val="1"/>
        </dgm:presLayoutVars>
      </dgm:prSet>
      <dgm:spPr/>
      <dgm:t>
        <a:bodyPr/>
        <a:lstStyle/>
        <a:p>
          <a:endParaRPr lang="en-CA"/>
        </a:p>
      </dgm:t>
    </dgm:pt>
    <dgm:pt modelId="{1374FC89-010E-4D1E-A464-6D131F9FF316}" type="pres">
      <dgm:prSet presAssocID="{08648EE5-1541-4C22-ADF3-70CA8255B56B}" presName="invisiNode" presStyleLbl="node1" presStyleIdx="2" presStyleCnt="5"/>
      <dgm:spPr/>
    </dgm:pt>
    <dgm:pt modelId="{ABD32C3F-8543-4828-A211-9A3AF141F6B7}" type="pres">
      <dgm:prSet presAssocID="{08648EE5-1541-4C22-ADF3-70CA8255B56B}" presName="imagNode" presStyleLbl="fgImgPlace1" presStyleIdx="2" presStyleCnt="5"/>
      <dgm:spPr>
        <a:blipFill>
          <a:blip xmlns:r="http://schemas.openxmlformats.org/officeDocument/2006/relationships" r:embed="rId3" cstate="screen">
            <a:extLst>
              <a:ext uri="{28A0092B-C50C-407E-A947-70E740481C1C}">
                <a14:useLocalDpi xmlns:a14="http://schemas.microsoft.com/office/drawing/2010/main" val="0"/>
              </a:ext>
            </a:extLst>
          </a:blip>
          <a:srcRect/>
          <a:stretch>
            <a:fillRect/>
          </a:stretch>
        </a:blipFill>
      </dgm:spPr>
      <dgm:t>
        <a:bodyPr/>
        <a:lstStyle/>
        <a:p>
          <a:endParaRPr lang="en-CA"/>
        </a:p>
      </dgm:t>
    </dgm:pt>
    <dgm:pt modelId="{E0057A0C-A51A-44ED-A700-606813B624CF}" type="pres">
      <dgm:prSet presAssocID="{080369D9-AB0D-4695-ACB7-5B67666CD53A}" presName="sibTrans" presStyleLbl="sibTrans2D1" presStyleIdx="0" presStyleCnt="0"/>
      <dgm:spPr/>
      <dgm:t>
        <a:bodyPr/>
        <a:lstStyle/>
        <a:p>
          <a:endParaRPr lang="en-CA"/>
        </a:p>
      </dgm:t>
    </dgm:pt>
    <dgm:pt modelId="{9052C409-6B7C-4AF2-B69D-DE44B4755EFA}" type="pres">
      <dgm:prSet presAssocID="{0E3B5623-1116-42AA-AED1-B42AE586D6CC}" presName="compNode" presStyleCnt="0"/>
      <dgm:spPr/>
    </dgm:pt>
    <dgm:pt modelId="{7A2FA297-6474-43D9-8C5A-1DD5141862B3}" type="pres">
      <dgm:prSet presAssocID="{0E3B5623-1116-42AA-AED1-B42AE586D6CC}" presName="bkgdShape" presStyleLbl="node1" presStyleIdx="3" presStyleCnt="5"/>
      <dgm:spPr/>
      <dgm:t>
        <a:bodyPr/>
        <a:lstStyle/>
        <a:p>
          <a:endParaRPr lang="en-CA"/>
        </a:p>
      </dgm:t>
    </dgm:pt>
    <dgm:pt modelId="{317D4204-A118-44A8-AE81-B290DF33DBC7}" type="pres">
      <dgm:prSet presAssocID="{0E3B5623-1116-42AA-AED1-B42AE586D6CC}" presName="nodeTx" presStyleLbl="node1" presStyleIdx="3" presStyleCnt="5">
        <dgm:presLayoutVars>
          <dgm:bulletEnabled val="1"/>
        </dgm:presLayoutVars>
      </dgm:prSet>
      <dgm:spPr/>
      <dgm:t>
        <a:bodyPr/>
        <a:lstStyle/>
        <a:p>
          <a:endParaRPr lang="en-CA"/>
        </a:p>
      </dgm:t>
    </dgm:pt>
    <dgm:pt modelId="{935401B0-5F9C-45BA-AF6D-075BE7F3B48D}" type="pres">
      <dgm:prSet presAssocID="{0E3B5623-1116-42AA-AED1-B42AE586D6CC}" presName="invisiNode" presStyleLbl="node1" presStyleIdx="3" presStyleCnt="5"/>
      <dgm:spPr/>
    </dgm:pt>
    <dgm:pt modelId="{6ABCBD19-BBDF-433A-9F10-6720E7845C03}" type="pres">
      <dgm:prSet presAssocID="{0E3B5623-1116-42AA-AED1-B42AE586D6CC}" presName="imagNode" presStyleLbl="fgImgPlace1" presStyleIdx="3" presStyleCnt="5"/>
      <dgm:spPr>
        <a:blipFill>
          <a:blip xmlns:r="http://schemas.openxmlformats.org/officeDocument/2006/relationships" r:embed="rId4" cstate="screen">
            <a:extLst>
              <a:ext uri="{28A0092B-C50C-407E-A947-70E740481C1C}">
                <a14:useLocalDpi xmlns:a14="http://schemas.microsoft.com/office/drawing/2010/main" val="0"/>
              </a:ext>
            </a:extLst>
          </a:blip>
          <a:srcRect/>
          <a:stretch>
            <a:fillRect/>
          </a:stretch>
        </a:blipFill>
      </dgm:spPr>
      <dgm:t>
        <a:bodyPr/>
        <a:lstStyle/>
        <a:p>
          <a:endParaRPr lang="en-CA"/>
        </a:p>
      </dgm:t>
    </dgm:pt>
    <dgm:pt modelId="{4649E631-D9AB-4BC5-800F-4BF99FC3419F}" type="pres">
      <dgm:prSet presAssocID="{DB519CD0-7854-41DD-833D-FA77533F07F7}" presName="sibTrans" presStyleLbl="sibTrans2D1" presStyleIdx="0" presStyleCnt="0"/>
      <dgm:spPr/>
      <dgm:t>
        <a:bodyPr/>
        <a:lstStyle/>
        <a:p>
          <a:endParaRPr lang="en-CA"/>
        </a:p>
      </dgm:t>
    </dgm:pt>
    <dgm:pt modelId="{69ED29CF-07AC-4837-9E30-7C003E501976}" type="pres">
      <dgm:prSet presAssocID="{C13159B1-808D-444F-8B38-F09D0ECC38FA}" presName="compNode" presStyleCnt="0"/>
      <dgm:spPr/>
    </dgm:pt>
    <dgm:pt modelId="{498C6173-1300-4307-8E27-282AED8C6786}" type="pres">
      <dgm:prSet presAssocID="{C13159B1-808D-444F-8B38-F09D0ECC38FA}" presName="bkgdShape" presStyleLbl="node1" presStyleIdx="4" presStyleCnt="5"/>
      <dgm:spPr/>
      <dgm:t>
        <a:bodyPr/>
        <a:lstStyle/>
        <a:p>
          <a:endParaRPr lang="en-CA"/>
        </a:p>
      </dgm:t>
    </dgm:pt>
    <dgm:pt modelId="{C1782448-EA78-4303-82A8-63DF90C4F56E}" type="pres">
      <dgm:prSet presAssocID="{C13159B1-808D-444F-8B38-F09D0ECC38FA}" presName="nodeTx" presStyleLbl="node1" presStyleIdx="4" presStyleCnt="5">
        <dgm:presLayoutVars>
          <dgm:bulletEnabled val="1"/>
        </dgm:presLayoutVars>
      </dgm:prSet>
      <dgm:spPr/>
      <dgm:t>
        <a:bodyPr/>
        <a:lstStyle/>
        <a:p>
          <a:endParaRPr lang="en-CA"/>
        </a:p>
      </dgm:t>
    </dgm:pt>
    <dgm:pt modelId="{7C629129-65E0-4D4D-B49D-BEE215542FE0}" type="pres">
      <dgm:prSet presAssocID="{C13159B1-808D-444F-8B38-F09D0ECC38FA}" presName="invisiNode" presStyleLbl="node1" presStyleIdx="4" presStyleCnt="5"/>
      <dgm:spPr/>
    </dgm:pt>
    <dgm:pt modelId="{56F0C6A6-F1E5-4DE0-A205-508932B1AE8F}" type="pres">
      <dgm:prSet presAssocID="{C13159B1-808D-444F-8B38-F09D0ECC38FA}" presName="imagNode" presStyleLbl="fgImgPlace1" presStyleIdx="4" presStyleCnt="5"/>
      <dgm:spPr>
        <a:blipFill>
          <a:blip xmlns:r="http://schemas.openxmlformats.org/officeDocument/2006/relationships" r:embed="rId5" cstate="screen">
            <a:extLst>
              <a:ext uri="{28A0092B-C50C-407E-A947-70E740481C1C}">
                <a14:useLocalDpi xmlns:a14="http://schemas.microsoft.com/office/drawing/2010/main" val="0"/>
              </a:ext>
            </a:extLst>
          </a:blip>
          <a:srcRect/>
          <a:stretch>
            <a:fillRect/>
          </a:stretch>
        </a:blipFill>
      </dgm:spPr>
      <dgm:t>
        <a:bodyPr/>
        <a:lstStyle/>
        <a:p>
          <a:endParaRPr lang="en-CA"/>
        </a:p>
      </dgm:t>
    </dgm:pt>
  </dgm:ptLst>
  <dgm:cxnLst>
    <dgm:cxn modelId="{6A959B4E-4F9D-4809-A299-59B70F99FCCF}" type="presOf" srcId="{5AB8641E-AFC5-413A-8206-2914EF8C4C2A}" destId="{7A2FA297-6474-43D9-8C5A-1DD5141862B3}" srcOrd="0" destOrd="1" presId="urn:microsoft.com/office/officeart/2005/8/layout/hList7"/>
    <dgm:cxn modelId="{41F36016-B98F-4F1C-A7DF-36B0F72F1B32}" srcId="{C13159B1-808D-444F-8B38-F09D0ECC38FA}" destId="{BEB5668B-8035-466D-A1D8-BDA3C41E6A4E}" srcOrd="0" destOrd="0" parTransId="{B081D49F-FA47-4B3D-B696-C7EC05AC8E39}" sibTransId="{FB7EF58C-3B78-4E45-9F09-A6DE0FB5F769}"/>
    <dgm:cxn modelId="{4A9BF427-4B47-42E7-9C74-5DCDF9BB85AB}" srcId="{D9655984-DD9A-405A-8226-39FDC017D793}" destId="{A61993EA-02FD-494C-B22E-A12C8FEA64A8}" srcOrd="2" destOrd="0" parTransId="{1B9BF9BF-4F18-4E07-B3CC-DC1DFC7623DF}" sibTransId="{F8C6D419-531C-4202-8C5B-05B43AC1CD28}"/>
    <dgm:cxn modelId="{AD580E14-A6A8-4601-8445-7A35D6F63FC0}" srcId="{C13159B1-808D-444F-8B38-F09D0ECC38FA}" destId="{8149DD64-681F-4B4C-B98D-68AB96B7E20B}" srcOrd="2" destOrd="0" parTransId="{35963ED4-EBAF-4DBF-B30D-AB6D01EB83A4}" sibTransId="{F094EF5D-1A4B-4D4E-AD64-F376348A499B}"/>
    <dgm:cxn modelId="{56139A85-7CB6-4C35-8C1C-24027DFBDB77}" srcId="{08648EE5-1541-4C22-ADF3-70CA8255B56B}" destId="{B85817BC-C1B1-4342-B6B3-D0BC4AD6F614}" srcOrd="2" destOrd="0" parTransId="{45AFB563-6E73-47C9-BEB2-86AC78B8CA79}" sibTransId="{9001C60C-289D-4EA7-82EA-67D3B68B0800}"/>
    <dgm:cxn modelId="{1128F05D-BDE9-4BA4-A3AA-935C709DC33C}" type="presOf" srcId="{A61993EA-02FD-494C-B22E-A12C8FEA64A8}" destId="{4A428067-C2AB-442D-AEA7-2DD7D483C004}" srcOrd="0" destOrd="3" presId="urn:microsoft.com/office/officeart/2005/8/layout/hList7"/>
    <dgm:cxn modelId="{5B6BE1C8-6DF4-4E8E-A65F-D76753FF37DE}" type="presOf" srcId="{5D61FA18-E98C-4022-BB74-AFBA8B90DF43}" destId="{94432EC0-5C30-40F2-8987-FCF43CFD56CA}" srcOrd="1" destOrd="4" presId="urn:microsoft.com/office/officeart/2005/8/layout/hList7"/>
    <dgm:cxn modelId="{8D6A7E0F-3000-4A35-B50F-39A665D97EA4}" type="presOf" srcId="{A66B4A04-A110-4408-BC28-082B5F53B053}" destId="{498C6173-1300-4307-8E27-282AED8C6786}" srcOrd="0" destOrd="2" presId="urn:microsoft.com/office/officeart/2005/8/layout/hList7"/>
    <dgm:cxn modelId="{E9C152B6-AB22-499A-9F87-FEAF3940B853}" srcId="{349B5F9E-213F-4FBE-8767-EDD2B7BF850C}" destId="{08648EE5-1541-4C22-ADF3-70CA8255B56B}" srcOrd="2" destOrd="0" parTransId="{E9CEDF71-E852-40DC-B440-637E559CCA6B}" sibTransId="{080369D9-AB0D-4695-ACB7-5B67666CD53A}"/>
    <dgm:cxn modelId="{2A714CAF-0F8D-4C9E-859F-56837347866D}" type="presOf" srcId="{CD69D487-3775-4F6E-89BB-9E82769386E7}" destId="{4A428067-C2AB-442D-AEA7-2DD7D483C004}" srcOrd="0" destOrd="2" presId="urn:microsoft.com/office/officeart/2005/8/layout/hList7"/>
    <dgm:cxn modelId="{C507376E-3B01-4CE0-A89D-33D49373A5C2}" type="presOf" srcId="{08648EE5-1541-4C22-ADF3-70CA8255B56B}" destId="{F9A9A2CC-C782-45D3-B00E-EAD3F2360456}" srcOrd="0" destOrd="0" presId="urn:microsoft.com/office/officeart/2005/8/layout/hList7"/>
    <dgm:cxn modelId="{0F3B9B02-A040-47E3-A07E-6FC534A9BC64}" type="presOf" srcId="{B85817BC-C1B1-4342-B6B3-D0BC4AD6F614}" destId="{F9A9A2CC-C782-45D3-B00E-EAD3F2360456}" srcOrd="0" destOrd="3" presId="urn:microsoft.com/office/officeart/2005/8/layout/hList7"/>
    <dgm:cxn modelId="{4D15F5B7-F36E-426C-9EE5-7915AFCBFBB7}" srcId="{D9655984-DD9A-405A-8226-39FDC017D793}" destId="{5D61FA18-E98C-4022-BB74-AFBA8B90DF43}" srcOrd="3" destOrd="0" parTransId="{FFF7464D-0750-4616-8B68-A1CC30A37053}" sibTransId="{D28C3AE4-5EED-4448-B435-88885A909138}"/>
    <dgm:cxn modelId="{9D4282C0-8642-44C0-A249-08BF8A4D1EE2}" srcId="{08648EE5-1541-4C22-ADF3-70CA8255B56B}" destId="{02CD58D0-11DF-44CC-B6F6-DF376AD8837E}" srcOrd="1" destOrd="0" parTransId="{335B980B-CED4-4CFB-9681-F5B1F3D4C81F}" sibTransId="{947D0D0D-0F18-4E71-A3A9-FFDC547561AC}"/>
    <dgm:cxn modelId="{8669C410-1DD8-4F6C-AE5E-FFDCEAE514EC}" type="presOf" srcId="{D9655984-DD9A-405A-8226-39FDC017D793}" destId="{94432EC0-5C30-40F2-8987-FCF43CFD56CA}" srcOrd="1" destOrd="0" presId="urn:microsoft.com/office/officeart/2005/8/layout/hList7"/>
    <dgm:cxn modelId="{930056A2-52AC-4467-9A48-57587CEEFD28}" srcId="{D9655984-DD9A-405A-8226-39FDC017D793}" destId="{CD69D487-3775-4F6E-89BB-9E82769386E7}" srcOrd="1" destOrd="0" parTransId="{7E7CB52F-74C6-4906-B2A5-A23E91532E79}" sibTransId="{446B8BB9-7CC0-4359-A04A-5C138125EB83}"/>
    <dgm:cxn modelId="{84764D7A-FD7E-469C-949F-4EF8BEA5DE56}" type="presOf" srcId="{02CD58D0-11DF-44CC-B6F6-DF376AD8837E}" destId="{F9A9A2CC-C782-45D3-B00E-EAD3F2360456}" srcOrd="0" destOrd="2" presId="urn:microsoft.com/office/officeart/2005/8/layout/hList7"/>
    <dgm:cxn modelId="{C955C2F3-C713-402B-B760-41E700A69BB1}" type="presOf" srcId="{230DA8D1-C028-42D3-A829-CD2FE5326994}" destId="{F9A9A2CC-C782-45D3-B00E-EAD3F2360456}" srcOrd="0" destOrd="1" presId="urn:microsoft.com/office/officeart/2005/8/layout/hList7"/>
    <dgm:cxn modelId="{4CC9FD61-D766-45EA-A6B2-2899108511BD}" type="presOf" srcId="{BEB5668B-8035-466D-A1D8-BDA3C41E6A4E}" destId="{C1782448-EA78-4303-82A8-63DF90C4F56E}" srcOrd="1" destOrd="1" presId="urn:microsoft.com/office/officeart/2005/8/layout/hList7"/>
    <dgm:cxn modelId="{54290A8B-2079-4362-A009-1903B1AA7D16}" type="presOf" srcId="{E8889B54-F86E-4A7B-9492-33556112F9BC}" destId="{3096150F-DF75-495A-B36C-CC25EB33EB94}" srcOrd="1" destOrd="2" presId="urn:microsoft.com/office/officeart/2005/8/layout/hList7"/>
    <dgm:cxn modelId="{F553AC4F-A751-4EBA-8057-D97447F83CD2}" type="presOf" srcId="{C13159B1-808D-444F-8B38-F09D0ECC38FA}" destId="{C1782448-EA78-4303-82A8-63DF90C4F56E}" srcOrd="1" destOrd="0" presId="urn:microsoft.com/office/officeart/2005/8/layout/hList7"/>
    <dgm:cxn modelId="{649AE42C-232C-4201-9160-1FD20FAEC987}" type="presOf" srcId="{0E3B5623-1116-42AA-AED1-B42AE586D6CC}" destId="{317D4204-A118-44A8-AE81-B290DF33DBC7}" srcOrd="1" destOrd="0" presId="urn:microsoft.com/office/officeart/2005/8/layout/hList7"/>
    <dgm:cxn modelId="{18B22194-28B8-44C8-9C3E-E41438AD4312}" type="presOf" srcId="{A61993EA-02FD-494C-B22E-A12C8FEA64A8}" destId="{94432EC0-5C30-40F2-8987-FCF43CFD56CA}" srcOrd="1" destOrd="3" presId="urn:microsoft.com/office/officeart/2005/8/layout/hList7"/>
    <dgm:cxn modelId="{8C2A564B-E8E5-4E7E-A9C4-70927717F8B4}" srcId="{0E3B5623-1116-42AA-AED1-B42AE586D6CC}" destId="{DD151981-5CBD-42D4-B8AE-514906199DC3}" srcOrd="1" destOrd="0" parTransId="{B6D79B7E-B832-4E7E-AB73-2222AC38730A}" sibTransId="{9E37519B-33F5-48EA-8FA3-8A048CA3E389}"/>
    <dgm:cxn modelId="{B62EED28-05D4-4826-A1E9-AE712DF81D46}" type="presOf" srcId="{D9655984-DD9A-405A-8226-39FDC017D793}" destId="{4A428067-C2AB-442D-AEA7-2DD7D483C004}" srcOrd="0" destOrd="0" presId="urn:microsoft.com/office/officeart/2005/8/layout/hList7"/>
    <dgm:cxn modelId="{B03E30C5-DAF5-42F3-9254-EFFC20DE2BB5}" type="presOf" srcId="{DD151981-5CBD-42D4-B8AE-514906199DC3}" destId="{317D4204-A118-44A8-AE81-B290DF33DBC7}" srcOrd="1" destOrd="2" presId="urn:microsoft.com/office/officeart/2005/8/layout/hList7"/>
    <dgm:cxn modelId="{774F24E3-1F7F-4403-81E5-F481AD77F06C}" type="presOf" srcId="{8149DD64-681F-4B4C-B98D-68AB96B7E20B}" destId="{C1782448-EA78-4303-82A8-63DF90C4F56E}" srcOrd="1" destOrd="3" presId="urn:microsoft.com/office/officeart/2005/8/layout/hList7"/>
    <dgm:cxn modelId="{D2C8F2FF-5086-4A7A-90EE-39DC579964F2}" type="presOf" srcId="{60D202E9-46F0-4044-8FCC-6F3D8D4393BB}" destId="{4A428067-C2AB-442D-AEA7-2DD7D483C004}" srcOrd="0" destOrd="1" presId="urn:microsoft.com/office/officeart/2005/8/layout/hList7"/>
    <dgm:cxn modelId="{B6066111-6679-492F-AECD-7E460A18064C}" type="presOf" srcId="{A66B4A04-A110-4408-BC28-082B5F53B053}" destId="{C1782448-EA78-4303-82A8-63DF90C4F56E}" srcOrd="1" destOrd="2" presId="urn:microsoft.com/office/officeart/2005/8/layout/hList7"/>
    <dgm:cxn modelId="{F3BED314-8495-4EA6-84E1-1C73B2661A5A}" srcId="{2A6C6D58-0473-473C-9503-94CD6A1C64A5}" destId="{635F66C1-F77F-497D-B7CF-D37F18C72AB2}" srcOrd="0" destOrd="0" parTransId="{9657FDD7-1DFA-483E-9A12-F3491EF71B37}" sibTransId="{21AD7B51-D503-4B0C-92CB-B3C31A6E0A64}"/>
    <dgm:cxn modelId="{2539A3A5-E763-47C5-925A-9EA1670B3E12}" type="presOf" srcId="{E8889B54-F86E-4A7B-9492-33556112F9BC}" destId="{6E045429-94F4-4F00-BFD3-6C1CF7561432}" srcOrd="0" destOrd="2" presId="urn:microsoft.com/office/officeart/2005/8/layout/hList7"/>
    <dgm:cxn modelId="{ED238F9D-47CC-4300-81B5-C37B0768D894}" type="presOf" srcId="{2A6C6D58-0473-473C-9503-94CD6A1C64A5}" destId="{3096150F-DF75-495A-B36C-CC25EB33EB94}" srcOrd="1" destOrd="0" presId="urn:microsoft.com/office/officeart/2005/8/layout/hList7"/>
    <dgm:cxn modelId="{E6F499C1-642C-4E78-ACF4-B6DB02341FD0}" type="presOf" srcId="{8149DD64-681F-4B4C-B98D-68AB96B7E20B}" destId="{498C6173-1300-4307-8E27-282AED8C6786}" srcOrd="0" destOrd="3" presId="urn:microsoft.com/office/officeart/2005/8/layout/hList7"/>
    <dgm:cxn modelId="{1BDCC3F2-3696-49F2-95F6-BA7647F269B6}" type="presOf" srcId="{02CD58D0-11DF-44CC-B6F6-DF376AD8837E}" destId="{FAFF0DDE-9492-45DD-B215-437588BECFBD}" srcOrd="1" destOrd="2" presId="urn:microsoft.com/office/officeart/2005/8/layout/hList7"/>
    <dgm:cxn modelId="{8A6BE7A7-A659-4FD4-B941-E589AE637547}" type="presOf" srcId="{10CEEC1E-97F7-4B5D-AE95-88B21AD9102F}" destId="{8FC7AEEE-556E-416B-AD40-2CDDB8232EC7}" srcOrd="0" destOrd="0" presId="urn:microsoft.com/office/officeart/2005/8/layout/hList7"/>
    <dgm:cxn modelId="{CF225B99-7539-4ECD-BB98-6A9CBD989909}" type="presOf" srcId="{635F66C1-F77F-497D-B7CF-D37F18C72AB2}" destId="{3096150F-DF75-495A-B36C-CC25EB33EB94}" srcOrd="1" destOrd="1" presId="urn:microsoft.com/office/officeart/2005/8/layout/hList7"/>
    <dgm:cxn modelId="{A2151B7D-1155-412B-A270-5546E0CA2B7D}" type="presOf" srcId="{51148837-69B9-42C7-B607-23816409AC16}" destId="{498C6173-1300-4307-8E27-282AED8C6786}" srcOrd="0" destOrd="4" presId="urn:microsoft.com/office/officeart/2005/8/layout/hList7"/>
    <dgm:cxn modelId="{B9D1BC37-9629-4D6A-85B1-D53503659D17}" type="presOf" srcId="{60D202E9-46F0-4044-8FCC-6F3D8D4393BB}" destId="{94432EC0-5C30-40F2-8987-FCF43CFD56CA}" srcOrd="1" destOrd="1" presId="urn:microsoft.com/office/officeart/2005/8/layout/hList7"/>
    <dgm:cxn modelId="{AF91C51A-58A0-4312-8558-050E70B30F73}" type="presOf" srcId="{BEB5668B-8035-466D-A1D8-BDA3C41E6A4E}" destId="{498C6173-1300-4307-8E27-282AED8C6786}" srcOrd="0" destOrd="1" presId="urn:microsoft.com/office/officeart/2005/8/layout/hList7"/>
    <dgm:cxn modelId="{07EC7ADF-6341-46BD-9D35-0B1DDEA46300}" type="presOf" srcId="{635F66C1-F77F-497D-B7CF-D37F18C72AB2}" destId="{6E045429-94F4-4F00-BFD3-6C1CF7561432}" srcOrd="0" destOrd="1" presId="urn:microsoft.com/office/officeart/2005/8/layout/hList7"/>
    <dgm:cxn modelId="{F0174E43-40EB-4927-ADA5-3BFAE7CD7B4C}" type="presOf" srcId="{5AB8641E-AFC5-413A-8206-2914EF8C4C2A}" destId="{317D4204-A118-44A8-AE81-B290DF33DBC7}" srcOrd="1" destOrd="1" presId="urn:microsoft.com/office/officeart/2005/8/layout/hList7"/>
    <dgm:cxn modelId="{756F4B64-3343-49A2-8084-02D4611A409A}" srcId="{349B5F9E-213F-4FBE-8767-EDD2B7BF850C}" destId="{C13159B1-808D-444F-8B38-F09D0ECC38FA}" srcOrd="4" destOrd="0" parTransId="{52DBD012-29CA-4BB9-9D87-81C47E810D2F}" sibTransId="{0C777364-11B9-4195-80CE-6CDE7A5C3923}"/>
    <dgm:cxn modelId="{5DF58DB9-9590-4636-AB6E-A9296F0328EE}" srcId="{349B5F9E-213F-4FBE-8767-EDD2B7BF850C}" destId="{2A6C6D58-0473-473C-9503-94CD6A1C64A5}" srcOrd="1" destOrd="0" parTransId="{6DEDC8FB-DECE-4814-82AD-33DEA1955589}" sibTransId="{10CEEC1E-97F7-4B5D-AE95-88B21AD9102F}"/>
    <dgm:cxn modelId="{DD4B6D7A-E9E6-4812-80E2-F32AAB48AA03}" srcId="{2A6C6D58-0473-473C-9503-94CD6A1C64A5}" destId="{E8889B54-F86E-4A7B-9492-33556112F9BC}" srcOrd="1" destOrd="0" parTransId="{328FE3C0-668D-4D2E-BBC3-ECCBBC2E0989}" sibTransId="{DF6CAA5F-F33A-4475-8E4E-9A8C1B948F3D}"/>
    <dgm:cxn modelId="{0FB2B32B-189D-4FF7-B784-033E23D8FF4B}" type="presOf" srcId="{08648EE5-1541-4C22-ADF3-70CA8255B56B}" destId="{FAFF0DDE-9492-45DD-B215-437588BECFBD}" srcOrd="1" destOrd="0" presId="urn:microsoft.com/office/officeart/2005/8/layout/hList7"/>
    <dgm:cxn modelId="{0D12C6B2-9FBD-4E31-AA5B-DE72C8B9DDFB}" type="presOf" srcId="{C13159B1-808D-444F-8B38-F09D0ECC38FA}" destId="{498C6173-1300-4307-8E27-282AED8C6786}" srcOrd="0" destOrd="0" presId="urn:microsoft.com/office/officeart/2005/8/layout/hList7"/>
    <dgm:cxn modelId="{9044B5E2-7063-4847-806E-9AD61D4F2D07}" type="presOf" srcId="{080369D9-AB0D-4695-ACB7-5B67666CD53A}" destId="{E0057A0C-A51A-44ED-A700-606813B624CF}" srcOrd="0" destOrd="0" presId="urn:microsoft.com/office/officeart/2005/8/layout/hList7"/>
    <dgm:cxn modelId="{52EFF4A9-EE4D-4524-8A90-F9DFE2674EF2}" type="presOf" srcId="{230DA8D1-C028-42D3-A829-CD2FE5326994}" destId="{FAFF0DDE-9492-45DD-B215-437588BECFBD}" srcOrd="1" destOrd="1" presId="urn:microsoft.com/office/officeart/2005/8/layout/hList7"/>
    <dgm:cxn modelId="{89EFC842-669D-437F-8926-CF669A8CAA10}" type="presOf" srcId="{B85817BC-C1B1-4342-B6B3-D0BC4AD6F614}" destId="{FAFF0DDE-9492-45DD-B215-437588BECFBD}" srcOrd="1" destOrd="3" presId="urn:microsoft.com/office/officeart/2005/8/layout/hList7"/>
    <dgm:cxn modelId="{12FF8776-903C-413A-B76B-B24032B7AFF3}" type="presOf" srcId="{10F4E8E2-B569-4731-B799-43E7508EFE32}" destId="{92917938-CBD5-4A8F-A3C1-55A3E7FB3FA5}" srcOrd="0" destOrd="0" presId="urn:microsoft.com/office/officeart/2005/8/layout/hList7"/>
    <dgm:cxn modelId="{BD43D35B-B2F1-48BB-AE39-F978912C9D3F}" srcId="{349B5F9E-213F-4FBE-8767-EDD2B7BF850C}" destId="{D9655984-DD9A-405A-8226-39FDC017D793}" srcOrd="0" destOrd="0" parTransId="{B32E2296-4B9B-45B6-B620-2F2DCC321F22}" sibTransId="{10F4E8E2-B569-4731-B799-43E7508EFE32}"/>
    <dgm:cxn modelId="{47BE1D85-5655-4B92-B380-62914F831C74}" srcId="{C13159B1-808D-444F-8B38-F09D0ECC38FA}" destId="{51148837-69B9-42C7-B607-23816409AC16}" srcOrd="3" destOrd="0" parTransId="{9DF03E75-0914-4C9B-BA41-7934B3BC0E4A}" sibTransId="{87B9D528-C386-4990-8681-BC589466F00F}"/>
    <dgm:cxn modelId="{2D6136BB-B8AD-4D30-9D91-0FE6E2DA2433}" type="presOf" srcId="{5D61FA18-E98C-4022-BB74-AFBA8B90DF43}" destId="{4A428067-C2AB-442D-AEA7-2DD7D483C004}" srcOrd="0" destOrd="4" presId="urn:microsoft.com/office/officeart/2005/8/layout/hList7"/>
    <dgm:cxn modelId="{F6E15E74-A83A-4A1E-9F42-2069AA705C68}" type="presOf" srcId="{DB519CD0-7854-41DD-833D-FA77533F07F7}" destId="{4649E631-D9AB-4BC5-800F-4BF99FC3419F}" srcOrd="0" destOrd="0" presId="urn:microsoft.com/office/officeart/2005/8/layout/hList7"/>
    <dgm:cxn modelId="{978B7B9F-568D-4ECE-93CB-60AFD4C208CA}" type="presOf" srcId="{2A6C6D58-0473-473C-9503-94CD6A1C64A5}" destId="{6E045429-94F4-4F00-BFD3-6C1CF7561432}" srcOrd="0" destOrd="0" presId="urn:microsoft.com/office/officeart/2005/8/layout/hList7"/>
    <dgm:cxn modelId="{2E5FAED0-90E7-4E68-BCED-6724EBAFBC04}" srcId="{D9655984-DD9A-405A-8226-39FDC017D793}" destId="{60D202E9-46F0-4044-8FCC-6F3D8D4393BB}" srcOrd="0" destOrd="0" parTransId="{029D2C50-B9F4-4A71-96D0-5BE15403CE8E}" sibTransId="{25C6E2EF-479F-4182-9AF0-F2ED696D9811}"/>
    <dgm:cxn modelId="{56C6B3B9-1087-44F3-B5F9-29ED4A0C3C70}" srcId="{C13159B1-808D-444F-8B38-F09D0ECC38FA}" destId="{A66B4A04-A110-4408-BC28-082B5F53B053}" srcOrd="1" destOrd="0" parTransId="{125A7F27-09B8-4FF0-995C-3703B8C69A16}" sibTransId="{2E07D8A9-7FE1-4D66-A0E6-7B06133216E7}"/>
    <dgm:cxn modelId="{53B4B919-20FB-46FA-87AC-CFD6FB375263}" type="presOf" srcId="{CD69D487-3775-4F6E-89BB-9E82769386E7}" destId="{94432EC0-5C30-40F2-8987-FCF43CFD56CA}" srcOrd="1" destOrd="2" presId="urn:microsoft.com/office/officeart/2005/8/layout/hList7"/>
    <dgm:cxn modelId="{257956B3-AE53-411D-90AE-0820EE2037A4}" srcId="{349B5F9E-213F-4FBE-8767-EDD2B7BF850C}" destId="{0E3B5623-1116-42AA-AED1-B42AE586D6CC}" srcOrd="3" destOrd="0" parTransId="{E9574488-035E-4FDD-AD05-032A368A53FD}" sibTransId="{DB519CD0-7854-41DD-833D-FA77533F07F7}"/>
    <dgm:cxn modelId="{F1EE2680-EAF7-4247-893D-A20DD0F3E085}" type="presOf" srcId="{0E3B5623-1116-42AA-AED1-B42AE586D6CC}" destId="{7A2FA297-6474-43D9-8C5A-1DD5141862B3}" srcOrd="0" destOrd="0" presId="urn:microsoft.com/office/officeart/2005/8/layout/hList7"/>
    <dgm:cxn modelId="{3BB5A49E-339F-4BA6-874A-51CE83E85285}" srcId="{08648EE5-1541-4C22-ADF3-70CA8255B56B}" destId="{230DA8D1-C028-42D3-A829-CD2FE5326994}" srcOrd="0" destOrd="0" parTransId="{5BEA8469-4385-4E90-B7E3-3F2196FBDA93}" sibTransId="{1F512C42-7C0F-4483-8771-6442ECF68B42}"/>
    <dgm:cxn modelId="{38386C4A-AF14-408C-B221-00E926225144}" type="presOf" srcId="{349B5F9E-213F-4FBE-8767-EDD2B7BF850C}" destId="{2F42AAA3-8A55-4783-BFC2-CCAA1DD3C184}" srcOrd="0" destOrd="0" presId="urn:microsoft.com/office/officeart/2005/8/layout/hList7"/>
    <dgm:cxn modelId="{F64DE187-0932-4FAB-9B73-09EF0A8DC490}" type="presOf" srcId="{51148837-69B9-42C7-B607-23816409AC16}" destId="{C1782448-EA78-4303-82A8-63DF90C4F56E}" srcOrd="1" destOrd="4" presId="urn:microsoft.com/office/officeart/2005/8/layout/hList7"/>
    <dgm:cxn modelId="{9595A0E1-A822-475A-93DD-6EF7AD2B25B0}" srcId="{0E3B5623-1116-42AA-AED1-B42AE586D6CC}" destId="{5AB8641E-AFC5-413A-8206-2914EF8C4C2A}" srcOrd="0" destOrd="0" parTransId="{7331ADF1-2F88-4792-B779-CAAE555DFC4E}" sibTransId="{FD481236-497A-4A32-83C2-ED34C9E3F7E5}"/>
    <dgm:cxn modelId="{3BDB073B-F3E2-4B06-85A9-B3A5999C044B}" type="presOf" srcId="{DD151981-5CBD-42D4-B8AE-514906199DC3}" destId="{7A2FA297-6474-43D9-8C5A-1DD5141862B3}" srcOrd="0" destOrd="2" presId="urn:microsoft.com/office/officeart/2005/8/layout/hList7"/>
    <dgm:cxn modelId="{BB8D73D6-3BCF-47B6-899B-3BCA5B554E3F}" type="presParOf" srcId="{2F42AAA3-8A55-4783-BFC2-CCAA1DD3C184}" destId="{8C982BF4-6F76-4377-A878-8D354C37AF7C}" srcOrd="0" destOrd="0" presId="urn:microsoft.com/office/officeart/2005/8/layout/hList7"/>
    <dgm:cxn modelId="{D77DEAE2-D99F-448D-95A9-6487557C414D}" type="presParOf" srcId="{2F42AAA3-8A55-4783-BFC2-CCAA1DD3C184}" destId="{8F9B561D-8AF8-4668-9915-DDFA9489FA14}" srcOrd="1" destOrd="0" presId="urn:microsoft.com/office/officeart/2005/8/layout/hList7"/>
    <dgm:cxn modelId="{1B24DCC3-AD71-469A-860F-04080BC9D769}" type="presParOf" srcId="{8F9B561D-8AF8-4668-9915-DDFA9489FA14}" destId="{34D9AB7C-DBA8-4571-9007-F2108D2DF692}" srcOrd="0" destOrd="0" presId="urn:microsoft.com/office/officeart/2005/8/layout/hList7"/>
    <dgm:cxn modelId="{30CB5426-8150-4136-ACAE-B248A83C59F2}" type="presParOf" srcId="{34D9AB7C-DBA8-4571-9007-F2108D2DF692}" destId="{4A428067-C2AB-442D-AEA7-2DD7D483C004}" srcOrd="0" destOrd="0" presId="urn:microsoft.com/office/officeart/2005/8/layout/hList7"/>
    <dgm:cxn modelId="{638F20BA-D2A9-4D13-9517-7ACCEEB01746}" type="presParOf" srcId="{34D9AB7C-DBA8-4571-9007-F2108D2DF692}" destId="{94432EC0-5C30-40F2-8987-FCF43CFD56CA}" srcOrd="1" destOrd="0" presId="urn:microsoft.com/office/officeart/2005/8/layout/hList7"/>
    <dgm:cxn modelId="{2C2F96FB-7453-4885-BF21-FAA311A7DF27}" type="presParOf" srcId="{34D9AB7C-DBA8-4571-9007-F2108D2DF692}" destId="{430232A9-143C-422C-98AC-FBA36A385FDB}" srcOrd="2" destOrd="0" presId="urn:microsoft.com/office/officeart/2005/8/layout/hList7"/>
    <dgm:cxn modelId="{8010DB87-266D-4446-8537-9FA94D2D9811}" type="presParOf" srcId="{34D9AB7C-DBA8-4571-9007-F2108D2DF692}" destId="{5A636E08-31AC-4F92-A85E-846F6CB0EA14}" srcOrd="3" destOrd="0" presId="urn:microsoft.com/office/officeart/2005/8/layout/hList7"/>
    <dgm:cxn modelId="{EDD8CFE3-1F32-42C0-813E-970C90796D29}" type="presParOf" srcId="{8F9B561D-8AF8-4668-9915-DDFA9489FA14}" destId="{92917938-CBD5-4A8F-A3C1-55A3E7FB3FA5}" srcOrd="1" destOrd="0" presId="urn:microsoft.com/office/officeart/2005/8/layout/hList7"/>
    <dgm:cxn modelId="{42D21BF7-C724-472B-A445-F1A04A969D0D}" type="presParOf" srcId="{8F9B561D-8AF8-4668-9915-DDFA9489FA14}" destId="{C5318AF2-D7CC-4B92-9193-34093FC4C007}" srcOrd="2" destOrd="0" presId="urn:microsoft.com/office/officeart/2005/8/layout/hList7"/>
    <dgm:cxn modelId="{04E5522A-5438-495C-A9D0-5957F7E784E2}" type="presParOf" srcId="{C5318AF2-D7CC-4B92-9193-34093FC4C007}" destId="{6E045429-94F4-4F00-BFD3-6C1CF7561432}" srcOrd="0" destOrd="0" presId="urn:microsoft.com/office/officeart/2005/8/layout/hList7"/>
    <dgm:cxn modelId="{36F7E056-D6B0-4693-9E41-0E3ADECC785B}" type="presParOf" srcId="{C5318AF2-D7CC-4B92-9193-34093FC4C007}" destId="{3096150F-DF75-495A-B36C-CC25EB33EB94}" srcOrd="1" destOrd="0" presId="urn:microsoft.com/office/officeart/2005/8/layout/hList7"/>
    <dgm:cxn modelId="{1AC1F46F-749D-423A-A144-90A87E29B539}" type="presParOf" srcId="{C5318AF2-D7CC-4B92-9193-34093FC4C007}" destId="{59A68DE9-3B44-4FFA-B2E1-7A4268BCAEBB}" srcOrd="2" destOrd="0" presId="urn:microsoft.com/office/officeart/2005/8/layout/hList7"/>
    <dgm:cxn modelId="{FA3D9AF7-EEE8-4342-BFB6-DA66F2DD2488}" type="presParOf" srcId="{C5318AF2-D7CC-4B92-9193-34093FC4C007}" destId="{87C8984D-C485-4ECD-85B0-EC0146778939}" srcOrd="3" destOrd="0" presId="urn:microsoft.com/office/officeart/2005/8/layout/hList7"/>
    <dgm:cxn modelId="{5F9D2909-6039-4219-AF35-45888CCE4927}" type="presParOf" srcId="{8F9B561D-8AF8-4668-9915-DDFA9489FA14}" destId="{8FC7AEEE-556E-416B-AD40-2CDDB8232EC7}" srcOrd="3" destOrd="0" presId="urn:microsoft.com/office/officeart/2005/8/layout/hList7"/>
    <dgm:cxn modelId="{60EBD4E9-AE90-4012-AD25-B259D8DF3BBB}" type="presParOf" srcId="{8F9B561D-8AF8-4668-9915-DDFA9489FA14}" destId="{E48BF4E7-C4D6-4C45-9DC6-1D2FDD1EE0C8}" srcOrd="4" destOrd="0" presId="urn:microsoft.com/office/officeart/2005/8/layout/hList7"/>
    <dgm:cxn modelId="{F1D985B1-553D-4F0E-A443-839083C9810F}" type="presParOf" srcId="{E48BF4E7-C4D6-4C45-9DC6-1D2FDD1EE0C8}" destId="{F9A9A2CC-C782-45D3-B00E-EAD3F2360456}" srcOrd="0" destOrd="0" presId="urn:microsoft.com/office/officeart/2005/8/layout/hList7"/>
    <dgm:cxn modelId="{F775BB6C-C843-43A0-A9B9-317377657F67}" type="presParOf" srcId="{E48BF4E7-C4D6-4C45-9DC6-1D2FDD1EE0C8}" destId="{FAFF0DDE-9492-45DD-B215-437588BECFBD}" srcOrd="1" destOrd="0" presId="urn:microsoft.com/office/officeart/2005/8/layout/hList7"/>
    <dgm:cxn modelId="{1D3EBF30-ED01-4A1B-B07A-DA99C5082F59}" type="presParOf" srcId="{E48BF4E7-C4D6-4C45-9DC6-1D2FDD1EE0C8}" destId="{1374FC89-010E-4D1E-A464-6D131F9FF316}" srcOrd="2" destOrd="0" presId="urn:microsoft.com/office/officeart/2005/8/layout/hList7"/>
    <dgm:cxn modelId="{006CD47F-D54A-4EDD-9B63-BDE0A285E096}" type="presParOf" srcId="{E48BF4E7-C4D6-4C45-9DC6-1D2FDD1EE0C8}" destId="{ABD32C3F-8543-4828-A211-9A3AF141F6B7}" srcOrd="3" destOrd="0" presId="urn:microsoft.com/office/officeart/2005/8/layout/hList7"/>
    <dgm:cxn modelId="{0D21FD9C-B752-45A2-83FC-108F4F4CB60B}" type="presParOf" srcId="{8F9B561D-8AF8-4668-9915-DDFA9489FA14}" destId="{E0057A0C-A51A-44ED-A700-606813B624CF}" srcOrd="5" destOrd="0" presId="urn:microsoft.com/office/officeart/2005/8/layout/hList7"/>
    <dgm:cxn modelId="{1EE6357D-E652-4A21-92C9-E74A41B4370D}" type="presParOf" srcId="{8F9B561D-8AF8-4668-9915-DDFA9489FA14}" destId="{9052C409-6B7C-4AF2-B69D-DE44B4755EFA}" srcOrd="6" destOrd="0" presId="urn:microsoft.com/office/officeart/2005/8/layout/hList7"/>
    <dgm:cxn modelId="{2129D071-7F7E-464A-A5E5-8D400E8F815A}" type="presParOf" srcId="{9052C409-6B7C-4AF2-B69D-DE44B4755EFA}" destId="{7A2FA297-6474-43D9-8C5A-1DD5141862B3}" srcOrd="0" destOrd="0" presId="urn:microsoft.com/office/officeart/2005/8/layout/hList7"/>
    <dgm:cxn modelId="{8255367C-40AC-4A54-A837-04A32754603F}" type="presParOf" srcId="{9052C409-6B7C-4AF2-B69D-DE44B4755EFA}" destId="{317D4204-A118-44A8-AE81-B290DF33DBC7}" srcOrd="1" destOrd="0" presId="urn:microsoft.com/office/officeart/2005/8/layout/hList7"/>
    <dgm:cxn modelId="{5B58D98C-64D1-4B77-88F7-C29C85F111A1}" type="presParOf" srcId="{9052C409-6B7C-4AF2-B69D-DE44B4755EFA}" destId="{935401B0-5F9C-45BA-AF6D-075BE7F3B48D}" srcOrd="2" destOrd="0" presId="urn:microsoft.com/office/officeart/2005/8/layout/hList7"/>
    <dgm:cxn modelId="{37F46462-3E91-431D-88BB-D26CB221FF0E}" type="presParOf" srcId="{9052C409-6B7C-4AF2-B69D-DE44B4755EFA}" destId="{6ABCBD19-BBDF-433A-9F10-6720E7845C03}" srcOrd="3" destOrd="0" presId="urn:microsoft.com/office/officeart/2005/8/layout/hList7"/>
    <dgm:cxn modelId="{F076B8F7-5E28-4EC1-AEAA-2E1CEDC66614}" type="presParOf" srcId="{8F9B561D-8AF8-4668-9915-DDFA9489FA14}" destId="{4649E631-D9AB-4BC5-800F-4BF99FC3419F}" srcOrd="7" destOrd="0" presId="urn:microsoft.com/office/officeart/2005/8/layout/hList7"/>
    <dgm:cxn modelId="{D992831A-0608-4B9B-81F4-CA7D48337B7A}" type="presParOf" srcId="{8F9B561D-8AF8-4668-9915-DDFA9489FA14}" destId="{69ED29CF-07AC-4837-9E30-7C003E501976}" srcOrd="8" destOrd="0" presId="urn:microsoft.com/office/officeart/2005/8/layout/hList7"/>
    <dgm:cxn modelId="{A62742D2-A8E5-4624-A905-9A7E6046C5F9}" type="presParOf" srcId="{69ED29CF-07AC-4837-9E30-7C003E501976}" destId="{498C6173-1300-4307-8E27-282AED8C6786}" srcOrd="0" destOrd="0" presId="urn:microsoft.com/office/officeart/2005/8/layout/hList7"/>
    <dgm:cxn modelId="{50FACB68-5106-4999-9516-9A5333C06D2A}" type="presParOf" srcId="{69ED29CF-07AC-4837-9E30-7C003E501976}" destId="{C1782448-EA78-4303-82A8-63DF90C4F56E}" srcOrd="1" destOrd="0" presId="urn:microsoft.com/office/officeart/2005/8/layout/hList7"/>
    <dgm:cxn modelId="{67A00D36-30A5-4F8E-867D-1230402EFC61}" type="presParOf" srcId="{69ED29CF-07AC-4837-9E30-7C003E501976}" destId="{7C629129-65E0-4D4D-B49D-BEE215542FE0}" srcOrd="2" destOrd="0" presId="urn:microsoft.com/office/officeart/2005/8/layout/hList7"/>
    <dgm:cxn modelId="{916D2BDF-135D-47B2-AC80-CD9F11BB5AEB}" type="presParOf" srcId="{69ED29CF-07AC-4837-9E30-7C003E501976}" destId="{56F0C6A6-F1E5-4DE0-A205-508932B1AE8F}" srcOrd="3" destOrd="0" presId="urn:microsoft.com/office/officeart/2005/8/layout/hList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CF5646-82D6-4181-AC9D-6075C0EA8EF6}" type="doc">
      <dgm:prSet loTypeId="urn:microsoft.com/office/officeart/2005/8/layout/gear1" loCatId="relationship" qsTypeId="urn:microsoft.com/office/officeart/2005/8/quickstyle/simple1" qsCatId="simple" csTypeId="urn:microsoft.com/office/officeart/2005/8/colors/colorful4" csCatId="colorful" phldr="1"/>
      <dgm:spPr/>
    </dgm:pt>
    <dgm:pt modelId="{641CB092-B614-4AA4-8822-B1C71AA51138}">
      <dgm:prSet phldrT="[Text]" custT="1"/>
      <dgm:spPr/>
      <dgm:t>
        <a:bodyPr/>
        <a:lstStyle/>
        <a:p>
          <a:r>
            <a:rPr lang="fr-CA" sz="2400" b="1" u="sng" noProof="0" dirty="0">
              <a:effectLst>
                <a:outerShdw blurRad="38100" dist="38100" dir="2700000" algn="tl">
                  <a:srgbClr val="000000">
                    <a:alpha val="43137"/>
                  </a:srgbClr>
                </a:outerShdw>
              </a:effectLst>
            </a:rPr>
            <a:t>Social</a:t>
          </a:r>
        </a:p>
      </dgm:t>
    </dgm:pt>
    <dgm:pt modelId="{E5EC855F-30FF-437A-AE1B-2D72452A5ED7}" type="parTrans" cxnId="{F6676840-5F9D-417F-BB19-B9EF32496C34}">
      <dgm:prSet/>
      <dgm:spPr/>
      <dgm:t>
        <a:bodyPr/>
        <a:lstStyle/>
        <a:p>
          <a:endParaRPr lang="en-CA"/>
        </a:p>
      </dgm:t>
    </dgm:pt>
    <dgm:pt modelId="{F8983088-7C1E-4968-9094-7C048C36C331}" type="sibTrans" cxnId="{F6676840-5F9D-417F-BB19-B9EF32496C34}">
      <dgm:prSet/>
      <dgm:spPr/>
      <dgm:t>
        <a:bodyPr/>
        <a:lstStyle/>
        <a:p>
          <a:endParaRPr lang="en-CA"/>
        </a:p>
      </dgm:t>
    </dgm:pt>
    <dgm:pt modelId="{E3ECAB6A-80CC-40AE-B7B7-538266495B25}">
      <dgm:prSet phldrT="[Text]" custT="1"/>
      <dgm:spPr/>
      <dgm:t>
        <a:bodyPr/>
        <a:lstStyle/>
        <a:p>
          <a:r>
            <a:rPr lang="fr-CA" sz="2400" b="0" noProof="0" dirty="0">
              <a:effectLst>
                <a:outerShdw blurRad="38100" dist="38100" dir="2700000" algn="tl">
                  <a:srgbClr val="000000">
                    <a:alpha val="43137"/>
                  </a:srgbClr>
                </a:outerShdw>
              </a:effectLst>
            </a:rPr>
            <a:t>Naturel</a:t>
          </a:r>
        </a:p>
      </dgm:t>
    </dgm:pt>
    <dgm:pt modelId="{7DB32F9A-D7F5-4FB6-ACA6-B7898FE171B4}" type="parTrans" cxnId="{BF1E797B-D4EA-46A9-859D-38EE87D50EED}">
      <dgm:prSet/>
      <dgm:spPr/>
      <dgm:t>
        <a:bodyPr/>
        <a:lstStyle/>
        <a:p>
          <a:endParaRPr lang="en-CA"/>
        </a:p>
      </dgm:t>
    </dgm:pt>
    <dgm:pt modelId="{0FEDBCC6-99D7-4013-B014-875E5BA76DC2}" type="sibTrans" cxnId="{BF1E797B-D4EA-46A9-859D-38EE87D50EED}">
      <dgm:prSet/>
      <dgm:spPr/>
      <dgm:t>
        <a:bodyPr/>
        <a:lstStyle/>
        <a:p>
          <a:endParaRPr lang="en-CA"/>
        </a:p>
      </dgm:t>
    </dgm:pt>
    <dgm:pt modelId="{756A3DD9-0D8F-4577-9436-28F8C20E9668}">
      <dgm:prSet phldrT="[Text]" custT="1"/>
      <dgm:spPr/>
      <dgm:t>
        <a:bodyPr/>
        <a:lstStyle/>
        <a:p>
          <a:r>
            <a:rPr lang="fr-CA" sz="1600" noProof="0" dirty="0"/>
            <a:t>Air</a:t>
          </a:r>
        </a:p>
      </dgm:t>
    </dgm:pt>
    <dgm:pt modelId="{7726AF02-53D2-4CBD-932C-E51BACE496F6}" type="parTrans" cxnId="{6A1144F8-9FEC-411C-A3CA-A895E3D62BF9}">
      <dgm:prSet/>
      <dgm:spPr/>
      <dgm:t>
        <a:bodyPr/>
        <a:lstStyle/>
        <a:p>
          <a:endParaRPr lang="en-CA"/>
        </a:p>
      </dgm:t>
    </dgm:pt>
    <dgm:pt modelId="{6E1CA832-53D1-45F2-A483-1F6C38497938}" type="sibTrans" cxnId="{6A1144F8-9FEC-411C-A3CA-A895E3D62BF9}">
      <dgm:prSet/>
      <dgm:spPr/>
      <dgm:t>
        <a:bodyPr/>
        <a:lstStyle/>
        <a:p>
          <a:endParaRPr lang="en-CA"/>
        </a:p>
      </dgm:t>
    </dgm:pt>
    <dgm:pt modelId="{AB7BCD3C-D4BD-4EB9-B346-ADFB35DAD6C6}">
      <dgm:prSet phldrT="[Text]" custT="1"/>
      <dgm:spPr/>
      <dgm:t>
        <a:bodyPr/>
        <a:lstStyle/>
        <a:p>
          <a:r>
            <a:rPr lang="fr-CA" sz="1600" noProof="0" dirty="0"/>
            <a:t>Eau</a:t>
          </a:r>
        </a:p>
      </dgm:t>
    </dgm:pt>
    <dgm:pt modelId="{A639B5AF-58A2-44DC-ADDA-3C240A158416}" type="parTrans" cxnId="{EFFEDB63-D36B-4291-8CDF-8EF2960CCC31}">
      <dgm:prSet/>
      <dgm:spPr/>
      <dgm:t>
        <a:bodyPr/>
        <a:lstStyle/>
        <a:p>
          <a:endParaRPr lang="en-CA"/>
        </a:p>
      </dgm:t>
    </dgm:pt>
    <dgm:pt modelId="{92320BBD-EE61-4A4B-82E3-775B9245E0A3}" type="sibTrans" cxnId="{EFFEDB63-D36B-4291-8CDF-8EF2960CCC31}">
      <dgm:prSet/>
      <dgm:spPr/>
      <dgm:t>
        <a:bodyPr/>
        <a:lstStyle/>
        <a:p>
          <a:endParaRPr lang="en-CA"/>
        </a:p>
      </dgm:t>
    </dgm:pt>
    <dgm:pt modelId="{C766DE71-5847-4116-BAB5-D93878939CB3}">
      <dgm:prSet phldrT="[Text]" custT="1"/>
      <dgm:spPr/>
      <dgm:t>
        <a:bodyPr/>
        <a:lstStyle/>
        <a:p>
          <a:r>
            <a:rPr lang="fr-CA" sz="1600" noProof="0" dirty="0"/>
            <a:t>Terre</a:t>
          </a:r>
        </a:p>
      </dgm:t>
    </dgm:pt>
    <dgm:pt modelId="{41FD38BE-AB62-44B2-9556-2D11425B6CE3}" type="parTrans" cxnId="{B3790536-9F2B-4AA4-9148-5FE55FD26060}">
      <dgm:prSet/>
      <dgm:spPr/>
      <dgm:t>
        <a:bodyPr/>
        <a:lstStyle/>
        <a:p>
          <a:endParaRPr lang="en-CA"/>
        </a:p>
      </dgm:t>
    </dgm:pt>
    <dgm:pt modelId="{CD4CCCD7-E3EC-4D36-A365-3566486C1461}" type="sibTrans" cxnId="{B3790536-9F2B-4AA4-9148-5FE55FD26060}">
      <dgm:prSet/>
      <dgm:spPr/>
      <dgm:t>
        <a:bodyPr/>
        <a:lstStyle/>
        <a:p>
          <a:endParaRPr lang="en-CA"/>
        </a:p>
      </dgm:t>
    </dgm:pt>
    <dgm:pt modelId="{48D49131-2139-473E-B24F-89F0FC6BDC92}">
      <dgm:prSet phldrT="[Text]" custT="1"/>
      <dgm:spPr/>
      <dgm:t>
        <a:bodyPr/>
        <a:lstStyle/>
        <a:p>
          <a:r>
            <a:rPr lang="fr-CA" sz="1600" noProof="0" dirty="0"/>
            <a:t>Sol</a:t>
          </a:r>
        </a:p>
      </dgm:t>
    </dgm:pt>
    <dgm:pt modelId="{31F5DB7A-FABD-44FB-96A9-0DD77AA7F2C1}" type="parTrans" cxnId="{0CB5B558-B2DD-4355-A813-9D4A082E2967}">
      <dgm:prSet/>
      <dgm:spPr/>
      <dgm:t>
        <a:bodyPr/>
        <a:lstStyle/>
        <a:p>
          <a:endParaRPr lang="en-CA"/>
        </a:p>
      </dgm:t>
    </dgm:pt>
    <dgm:pt modelId="{09AB2A16-ED74-45B9-A908-187C621B1425}" type="sibTrans" cxnId="{0CB5B558-B2DD-4355-A813-9D4A082E2967}">
      <dgm:prSet/>
      <dgm:spPr/>
      <dgm:t>
        <a:bodyPr/>
        <a:lstStyle/>
        <a:p>
          <a:endParaRPr lang="en-CA"/>
        </a:p>
      </dgm:t>
    </dgm:pt>
    <dgm:pt modelId="{B516CDB9-074A-4B47-BC9B-1C79065C7192}">
      <dgm:prSet phldrT="[Text]" custT="1"/>
      <dgm:spPr/>
      <dgm:t>
        <a:bodyPr/>
        <a:lstStyle/>
        <a:p>
          <a:r>
            <a:rPr lang="fr-CA" sz="1600" noProof="0" dirty="0"/>
            <a:t>Maisons et édifices</a:t>
          </a:r>
        </a:p>
      </dgm:t>
    </dgm:pt>
    <dgm:pt modelId="{27A1F7D5-7F2E-4084-B248-3B69CC24EA68}" type="parTrans" cxnId="{3A891F37-4EDB-4C01-9D79-96B5F5118E15}">
      <dgm:prSet/>
      <dgm:spPr/>
      <dgm:t>
        <a:bodyPr/>
        <a:lstStyle/>
        <a:p>
          <a:endParaRPr lang="en-CA"/>
        </a:p>
      </dgm:t>
    </dgm:pt>
    <dgm:pt modelId="{338110E0-B1A1-43E5-84C2-AC4EC8922657}" type="sibTrans" cxnId="{3A891F37-4EDB-4C01-9D79-96B5F5118E15}">
      <dgm:prSet/>
      <dgm:spPr/>
      <dgm:t>
        <a:bodyPr/>
        <a:lstStyle/>
        <a:p>
          <a:endParaRPr lang="en-CA"/>
        </a:p>
      </dgm:t>
    </dgm:pt>
    <dgm:pt modelId="{C40E815F-7D8B-4391-8B72-4CD3355929CC}">
      <dgm:prSet phldrT="[Text]" custT="1"/>
      <dgm:spPr/>
      <dgm:t>
        <a:bodyPr/>
        <a:lstStyle/>
        <a:p>
          <a:r>
            <a:rPr lang="fr-CA" sz="1600" noProof="0" dirty="0"/>
            <a:t>Transports</a:t>
          </a:r>
        </a:p>
      </dgm:t>
    </dgm:pt>
    <dgm:pt modelId="{F1C4FDCB-FF3D-4DC6-9DCF-EFC268E06CBC}" type="parTrans" cxnId="{B09543B2-486B-459B-A1A3-D26F45B8D369}">
      <dgm:prSet/>
      <dgm:spPr/>
      <dgm:t>
        <a:bodyPr/>
        <a:lstStyle/>
        <a:p>
          <a:endParaRPr lang="en-CA"/>
        </a:p>
      </dgm:t>
    </dgm:pt>
    <dgm:pt modelId="{6AA2E2D9-F311-49B8-9642-424B515BAFD5}" type="sibTrans" cxnId="{B09543B2-486B-459B-A1A3-D26F45B8D369}">
      <dgm:prSet/>
      <dgm:spPr/>
      <dgm:t>
        <a:bodyPr/>
        <a:lstStyle/>
        <a:p>
          <a:endParaRPr lang="en-CA"/>
        </a:p>
      </dgm:t>
    </dgm:pt>
    <dgm:pt modelId="{8A6A0C73-4923-4BA0-B6AF-C76EE56C56A4}">
      <dgm:prSet phldrT="[Text]" custT="1"/>
      <dgm:spPr/>
      <dgm:t>
        <a:bodyPr/>
        <a:lstStyle/>
        <a:p>
          <a:r>
            <a:rPr lang="fr-CA" sz="1600" noProof="0" dirty="0"/>
            <a:t>Bruit</a:t>
          </a:r>
        </a:p>
      </dgm:t>
    </dgm:pt>
    <dgm:pt modelId="{37A098BE-B273-4749-AADC-1DCACDE44150}" type="parTrans" cxnId="{423C9942-B304-4659-9FD1-AE20C3E86521}">
      <dgm:prSet/>
      <dgm:spPr/>
      <dgm:t>
        <a:bodyPr/>
        <a:lstStyle/>
        <a:p>
          <a:endParaRPr lang="en-CA"/>
        </a:p>
      </dgm:t>
    </dgm:pt>
    <dgm:pt modelId="{CF357861-A343-46DC-BEC2-67704B0065F0}" type="sibTrans" cxnId="{423C9942-B304-4659-9FD1-AE20C3E86521}">
      <dgm:prSet/>
      <dgm:spPr/>
      <dgm:t>
        <a:bodyPr/>
        <a:lstStyle/>
        <a:p>
          <a:endParaRPr lang="en-CA"/>
        </a:p>
      </dgm:t>
    </dgm:pt>
    <dgm:pt modelId="{14868606-D7A6-4042-8334-AA83DE0C6F38}">
      <dgm:prSet phldrT="[Text]" custT="1"/>
      <dgm:spPr/>
      <dgm:t>
        <a:bodyPr/>
        <a:lstStyle/>
        <a:p>
          <a:r>
            <a:rPr lang="fr-CA" sz="1600" noProof="0" dirty="0"/>
            <a:t>Infrastructure</a:t>
          </a:r>
        </a:p>
      </dgm:t>
    </dgm:pt>
    <dgm:pt modelId="{A94EE238-1C67-4FBB-B5D3-EEF1A2D1BA76}" type="parTrans" cxnId="{B08C9A6D-FEC2-4129-885C-883E4ECDDA88}">
      <dgm:prSet/>
      <dgm:spPr/>
      <dgm:t>
        <a:bodyPr/>
        <a:lstStyle/>
        <a:p>
          <a:endParaRPr lang="en-CA"/>
        </a:p>
      </dgm:t>
    </dgm:pt>
    <dgm:pt modelId="{49D3260A-9DEE-45CE-8EBC-C7AFA3CFD464}" type="sibTrans" cxnId="{B08C9A6D-FEC2-4129-885C-883E4ECDDA88}">
      <dgm:prSet/>
      <dgm:spPr/>
      <dgm:t>
        <a:bodyPr/>
        <a:lstStyle/>
        <a:p>
          <a:endParaRPr lang="en-CA"/>
        </a:p>
      </dgm:t>
    </dgm:pt>
    <dgm:pt modelId="{3399F71C-6ACB-4900-8E42-90FB688A93BC}">
      <dgm:prSet phldrT="[Text]" custT="1"/>
      <dgm:spPr/>
      <dgm:t>
        <a:bodyPr/>
        <a:lstStyle/>
        <a:p>
          <a:r>
            <a:rPr lang="fr-CA" sz="1600" noProof="0" dirty="0"/>
            <a:t>Socioéconomique</a:t>
          </a:r>
        </a:p>
      </dgm:t>
    </dgm:pt>
    <dgm:pt modelId="{7278BD3E-1E7B-477D-9E62-1E91ECD87AC8}" type="parTrans" cxnId="{6C2E7C77-06C7-487E-A710-B4CDF38B0964}">
      <dgm:prSet/>
      <dgm:spPr/>
      <dgm:t>
        <a:bodyPr/>
        <a:lstStyle/>
        <a:p>
          <a:endParaRPr lang="en-CA"/>
        </a:p>
      </dgm:t>
    </dgm:pt>
    <dgm:pt modelId="{FB2449FF-9B3B-4C05-921D-0C9546527DB7}" type="sibTrans" cxnId="{6C2E7C77-06C7-487E-A710-B4CDF38B0964}">
      <dgm:prSet/>
      <dgm:spPr/>
      <dgm:t>
        <a:bodyPr/>
        <a:lstStyle/>
        <a:p>
          <a:endParaRPr lang="en-CA"/>
        </a:p>
      </dgm:t>
    </dgm:pt>
    <dgm:pt modelId="{4BA22C97-4666-481E-A6F1-89244F9E2F67}">
      <dgm:prSet phldrT="[Text]" custT="1"/>
      <dgm:spPr/>
      <dgm:t>
        <a:bodyPr/>
        <a:lstStyle/>
        <a:p>
          <a:r>
            <a:rPr lang="fr-CA" sz="1600" noProof="0" dirty="0"/>
            <a:t>Culturel</a:t>
          </a:r>
        </a:p>
      </dgm:t>
    </dgm:pt>
    <dgm:pt modelId="{B4980201-9778-4422-BF07-A403402ACE22}" type="parTrans" cxnId="{92AB83F9-E14F-42DD-88D1-2172040631CA}">
      <dgm:prSet/>
      <dgm:spPr/>
      <dgm:t>
        <a:bodyPr/>
        <a:lstStyle/>
        <a:p>
          <a:endParaRPr lang="en-CA"/>
        </a:p>
      </dgm:t>
    </dgm:pt>
    <dgm:pt modelId="{8B907C0E-717E-4065-AA09-47D088FF6469}" type="sibTrans" cxnId="{92AB83F9-E14F-42DD-88D1-2172040631CA}">
      <dgm:prSet/>
      <dgm:spPr/>
      <dgm:t>
        <a:bodyPr/>
        <a:lstStyle/>
        <a:p>
          <a:endParaRPr lang="en-CA"/>
        </a:p>
      </dgm:t>
    </dgm:pt>
    <dgm:pt modelId="{4D4BDAF3-AD6B-41D4-B74F-8A8B0182A2C7}">
      <dgm:prSet phldrT="[Text]" custT="1"/>
      <dgm:spPr/>
      <dgm:t>
        <a:bodyPr/>
        <a:lstStyle/>
        <a:p>
          <a:r>
            <a:rPr lang="fr-CA" sz="1600" noProof="0" dirty="0"/>
            <a:t>DSS</a:t>
          </a:r>
        </a:p>
      </dgm:t>
    </dgm:pt>
    <dgm:pt modelId="{B7492DE8-4BEC-4535-9DBC-B6D14B8821B9}" type="parTrans" cxnId="{D8BB2737-41C9-43E4-874F-0827ECBAC009}">
      <dgm:prSet/>
      <dgm:spPr/>
      <dgm:t>
        <a:bodyPr/>
        <a:lstStyle/>
        <a:p>
          <a:endParaRPr lang="en-CA"/>
        </a:p>
      </dgm:t>
    </dgm:pt>
    <dgm:pt modelId="{4ECF5681-996A-45ED-89E4-993CE6D8EECC}" type="sibTrans" cxnId="{D8BB2737-41C9-43E4-874F-0827ECBAC009}">
      <dgm:prSet/>
      <dgm:spPr/>
      <dgm:t>
        <a:bodyPr/>
        <a:lstStyle/>
        <a:p>
          <a:endParaRPr lang="en-CA"/>
        </a:p>
      </dgm:t>
    </dgm:pt>
    <dgm:pt modelId="{6120782B-96E6-4BDD-9337-187F2FED614C}">
      <dgm:prSet phldrT="[Text]" custT="1"/>
      <dgm:spPr/>
      <dgm:t>
        <a:bodyPr/>
        <a:lstStyle/>
        <a:p>
          <a:r>
            <a:rPr lang="fr-CA" sz="1600" noProof="0" dirty="0"/>
            <a:t>Liens</a:t>
          </a:r>
        </a:p>
      </dgm:t>
    </dgm:pt>
    <dgm:pt modelId="{60DE8124-8E8B-4C6A-917A-EEDA9FF7E44F}" type="parTrans" cxnId="{DCC1D425-1F83-4592-BAB3-9A1D96DFA6D6}">
      <dgm:prSet/>
      <dgm:spPr/>
      <dgm:t>
        <a:bodyPr/>
        <a:lstStyle/>
        <a:p>
          <a:endParaRPr lang="en-CA"/>
        </a:p>
      </dgm:t>
    </dgm:pt>
    <dgm:pt modelId="{6ABE645C-214A-439F-812F-0EF0CEA046B0}" type="sibTrans" cxnId="{DCC1D425-1F83-4592-BAB3-9A1D96DFA6D6}">
      <dgm:prSet/>
      <dgm:spPr/>
      <dgm:t>
        <a:bodyPr/>
        <a:lstStyle/>
        <a:p>
          <a:endParaRPr lang="en-CA"/>
        </a:p>
      </dgm:t>
    </dgm:pt>
    <dgm:pt modelId="{378BC336-1CF7-4EA5-A9A8-F8F2563450CB}">
      <dgm:prSet phldrT="[Text]" custT="1"/>
      <dgm:spPr/>
      <dgm:t>
        <a:bodyPr/>
        <a:lstStyle/>
        <a:p>
          <a:r>
            <a:rPr lang="fr-CA" sz="1600" noProof="0" dirty="0"/>
            <a:t>Pouvoir et iniquités</a:t>
          </a:r>
        </a:p>
      </dgm:t>
    </dgm:pt>
    <dgm:pt modelId="{8D8756A9-F7E0-4695-81A9-24E933D0121A}" type="parTrans" cxnId="{B642CF7B-1FC2-4E6F-81D7-FC42D6A821F6}">
      <dgm:prSet/>
      <dgm:spPr/>
      <dgm:t>
        <a:bodyPr/>
        <a:lstStyle/>
        <a:p>
          <a:endParaRPr lang="en-CA"/>
        </a:p>
      </dgm:t>
    </dgm:pt>
    <dgm:pt modelId="{CFADC675-73FB-4C17-A39A-66E0CBDE293E}" type="sibTrans" cxnId="{B642CF7B-1FC2-4E6F-81D7-FC42D6A821F6}">
      <dgm:prSet/>
      <dgm:spPr/>
      <dgm:t>
        <a:bodyPr/>
        <a:lstStyle/>
        <a:p>
          <a:endParaRPr lang="en-CA"/>
        </a:p>
      </dgm:t>
    </dgm:pt>
    <dgm:pt modelId="{D4FEE2F8-16E1-4CBB-B0B5-427CE1EDF2C9}">
      <dgm:prSet phldrT="[Text]" custT="1"/>
      <dgm:spPr/>
      <dgm:t>
        <a:bodyPr/>
        <a:lstStyle/>
        <a:p>
          <a:r>
            <a:rPr lang="fr-CA" sz="1600" noProof="0" dirty="0"/>
            <a:t>Espaces publics</a:t>
          </a:r>
        </a:p>
      </dgm:t>
    </dgm:pt>
    <dgm:pt modelId="{4B988BAE-09F8-4DCE-A4B1-4D776F1BAF09}" type="parTrans" cxnId="{3CE0860E-6B44-4159-9819-4CA5AE8AA6B5}">
      <dgm:prSet/>
      <dgm:spPr/>
      <dgm:t>
        <a:bodyPr/>
        <a:lstStyle/>
        <a:p>
          <a:endParaRPr lang="fr-CA"/>
        </a:p>
      </dgm:t>
    </dgm:pt>
    <dgm:pt modelId="{B2A74D05-6B47-4950-8CEA-0D69D3DD16B3}" type="sibTrans" cxnId="{3CE0860E-6B44-4159-9819-4CA5AE8AA6B5}">
      <dgm:prSet/>
      <dgm:spPr/>
      <dgm:t>
        <a:bodyPr/>
        <a:lstStyle/>
        <a:p>
          <a:endParaRPr lang="fr-CA"/>
        </a:p>
      </dgm:t>
    </dgm:pt>
    <dgm:pt modelId="{C216D9FF-B6C6-48CC-BDB0-23E964991555}">
      <dgm:prSet phldrT="[Text]" custT="1"/>
      <dgm:spPr/>
      <dgm:t>
        <a:bodyPr/>
        <a:lstStyle/>
        <a:p>
          <a:r>
            <a:rPr lang="fr-CA" sz="2400" b="0" noProof="0" dirty="0">
              <a:effectLst>
                <a:outerShdw blurRad="38100" dist="38100" dir="2700000" algn="tl">
                  <a:srgbClr val="000000">
                    <a:alpha val="43137"/>
                  </a:srgbClr>
                </a:outerShdw>
              </a:effectLst>
            </a:rPr>
            <a:t>Bâti</a:t>
          </a:r>
        </a:p>
      </dgm:t>
    </dgm:pt>
    <dgm:pt modelId="{6368E4EA-F87D-4E29-BE89-78278E4D7994}" type="sibTrans" cxnId="{767B0AA7-2F5A-4F20-A6F4-57702CF5D14B}">
      <dgm:prSet/>
      <dgm:spPr/>
      <dgm:t>
        <a:bodyPr/>
        <a:lstStyle/>
        <a:p>
          <a:endParaRPr lang="en-CA"/>
        </a:p>
      </dgm:t>
    </dgm:pt>
    <dgm:pt modelId="{41260659-8C98-43C8-BEC1-9DC474A82330}" type="parTrans" cxnId="{767B0AA7-2F5A-4F20-A6F4-57702CF5D14B}">
      <dgm:prSet/>
      <dgm:spPr/>
      <dgm:t>
        <a:bodyPr/>
        <a:lstStyle/>
        <a:p>
          <a:endParaRPr lang="en-CA"/>
        </a:p>
      </dgm:t>
    </dgm:pt>
    <dgm:pt modelId="{18269F2C-5811-4E98-BC7F-2CA645949931}" type="pres">
      <dgm:prSet presAssocID="{09CF5646-82D6-4181-AC9D-6075C0EA8EF6}" presName="composite" presStyleCnt="0">
        <dgm:presLayoutVars>
          <dgm:chMax val="3"/>
          <dgm:animLvl val="lvl"/>
          <dgm:resizeHandles val="exact"/>
        </dgm:presLayoutVars>
      </dgm:prSet>
      <dgm:spPr/>
    </dgm:pt>
    <dgm:pt modelId="{398EB869-F11F-40B3-9D8C-87B71813E3E5}" type="pres">
      <dgm:prSet presAssocID="{641CB092-B614-4AA4-8822-B1C71AA51138}" presName="gear1" presStyleLbl="node1" presStyleIdx="0" presStyleCnt="3">
        <dgm:presLayoutVars>
          <dgm:chMax val="1"/>
          <dgm:bulletEnabled val="1"/>
        </dgm:presLayoutVars>
      </dgm:prSet>
      <dgm:spPr/>
      <dgm:t>
        <a:bodyPr/>
        <a:lstStyle/>
        <a:p>
          <a:endParaRPr lang="en-CA"/>
        </a:p>
      </dgm:t>
    </dgm:pt>
    <dgm:pt modelId="{AFE014BB-344D-46BD-A472-AB98F53996C8}" type="pres">
      <dgm:prSet presAssocID="{641CB092-B614-4AA4-8822-B1C71AA51138}" presName="gear1srcNode" presStyleLbl="node1" presStyleIdx="0" presStyleCnt="3"/>
      <dgm:spPr/>
      <dgm:t>
        <a:bodyPr/>
        <a:lstStyle/>
        <a:p>
          <a:endParaRPr lang="en-CA"/>
        </a:p>
      </dgm:t>
    </dgm:pt>
    <dgm:pt modelId="{ACD79C99-5382-49CD-BD64-1FE6E9C898E2}" type="pres">
      <dgm:prSet presAssocID="{641CB092-B614-4AA4-8822-B1C71AA51138}" presName="gear1dstNode" presStyleLbl="node1" presStyleIdx="0" presStyleCnt="3"/>
      <dgm:spPr/>
      <dgm:t>
        <a:bodyPr/>
        <a:lstStyle/>
        <a:p>
          <a:endParaRPr lang="en-CA"/>
        </a:p>
      </dgm:t>
    </dgm:pt>
    <dgm:pt modelId="{E7DBC759-542C-4D31-8571-17F2CE9B382C}" type="pres">
      <dgm:prSet presAssocID="{641CB092-B614-4AA4-8822-B1C71AA51138}" presName="gear1ch" presStyleLbl="fgAcc1" presStyleIdx="0" presStyleCnt="3" custScaleX="135091" custScaleY="151444" custLinFactNeighborX="-50751" custLinFactNeighborY="-11752">
        <dgm:presLayoutVars>
          <dgm:chMax val="0"/>
          <dgm:bulletEnabled val="1"/>
        </dgm:presLayoutVars>
      </dgm:prSet>
      <dgm:spPr/>
      <dgm:t>
        <a:bodyPr/>
        <a:lstStyle/>
        <a:p>
          <a:endParaRPr lang="en-CA"/>
        </a:p>
      </dgm:t>
    </dgm:pt>
    <dgm:pt modelId="{1650F0B6-2ED5-4921-BC57-D244442D3254}" type="pres">
      <dgm:prSet presAssocID="{C216D9FF-B6C6-48CC-BDB0-23E964991555}" presName="gear2" presStyleLbl="node1" presStyleIdx="1" presStyleCnt="3">
        <dgm:presLayoutVars>
          <dgm:chMax val="1"/>
          <dgm:bulletEnabled val="1"/>
        </dgm:presLayoutVars>
      </dgm:prSet>
      <dgm:spPr/>
      <dgm:t>
        <a:bodyPr/>
        <a:lstStyle/>
        <a:p>
          <a:endParaRPr lang="en-CA"/>
        </a:p>
      </dgm:t>
    </dgm:pt>
    <dgm:pt modelId="{B5A23CA8-7BC1-4185-B140-72C34789B4C3}" type="pres">
      <dgm:prSet presAssocID="{C216D9FF-B6C6-48CC-BDB0-23E964991555}" presName="gear2srcNode" presStyleLbl="node1" presStyleIdx="1" presStyleCnt="3"/>
      <dgm:spPr/>
      <dgm:t>
        <a:bodyPr/>
        <a:lstStyle/>
        <a:p>
          <a:endParaRPr lang="en-CA"/>
        </a:p>
      </dgm:t>
    </dgm:pt>
    <dgm:pt modelId="{000D4C45-59A2-416D-8AC8-2B42ABEEE805}" type="pres">
      <dgm:prSet presAssocID="{C216D9FF-B6C6-48CC-BDB0-23E964991555}" presName="gear2dstNode" presStyleLbl="node1" presStyleIdx="1" presStyleCnt="3"/>
      <dgm:spPr/>
      <dgm:t>
        <a:bodyPr/>
        <a:lstStyle/>
        <a:p>
          <a:endParaRPr lang="en-CA"/>
        </a:p>
      </dgm:t>
    </dgm:pt>
    <dgm:pt modelId="{79079377-C9C8-4422-BBDC-4B6C5AC54CF5}" type="pres">
      <dgm:prSet presAssocID="{C216D9FF-B6C6-48CC-BDB0-23E964991555}" presName="gear2ch" presStyleLbl="fgAcc1" presStyleIdx="1" presStyleCnt="3" custScaleX="129553" custScaleY="154623" custLinFactNeighborX="-79313" custLinFactNeighborY="-76921">
        <dgm:presLayoutVars>
          <dgm:chMax val="0"/>
          <dgm:bulletEnabled val="1"/>
        </dgm:presLayoutVars>
      </dgm:prSet>
      <dgm:spPr/>
      <dgm:t>
        <a:bodyPr/>
        <a:lstStyle/>
        <a:p>
          <a:endParaRPr lang="en-CA"/>
        </a:p>
      </dgm:t>
    </dgm:pt>
    <dgm:pt modelId="{98AE8534-E4AD-4903-8A89-42FBF40F2EF2}" type="pres">
      <dgm:prSet presAssocID="{E3ECAB6A-80CC-40AE-B7B7-538266495B25}" presName="gear3" presStyleLbl="node1" presStyleIdx="2" presStyleCnt="3"/>
      <dgm:spPr/>
      <dgm:t>
        <a:bodyPr/>
        <a:lstStyle/>
        <a:p>
          <a:endParaRPr lang="en-CA"/>
        </a:p>
      </dgm:t>
    </dgm:pt>
    <dgm:pt modelId="{A4A3B438-01CA-4313-BCD6-D34C39649F34}" type="pres">
      <dgm:prSet presAssocID="{E3ECAB6A-80CC-40AE-B7B7-538266495B25}" presName="gear3tx" presStyleLbl="node1" presStyleIdx="2" presStyleCnt="3">
        <dgm:presLayoutVars>
          <dgm:chMax val="1"/>
          <dgm:bulletEnabled val="1"/>
        </dgm:presLayoutVars>
      </dgm:prSet>
      <dgm:spPr/>
      <dgm:t>
        <a:bodyPr/>
        <a:lstStyle/>
        <a:p>
          <a:endParaRPr lang="en-CA"/>
        </a:p>
      </dgm:t>
    </dgm:pt>
    <dgm:pt modelId="{0CD4480B-15E2-44BC-963B-AA6762441F47}" type="pres">
      <dgm:prSet presAssocID="{E3ECAB6A-80CC-40AE-B7B7-538266495B25}" presName="gear3srcNode" presStyleLbl="node1" presStyleIdx="2" presStyleCnt="3"/>
      <dgm:spPr/>
      <dgm:t>
        <a:bodyPr/>
        <a:lstStyle/>
        <a:p>
          <a:endParaRPr lang="en-CA"/>
        </a:p>
      </dgm:t>
    </dgm:pt>
    <dgm:pt modelId="{8C5A23FD-94D6-4854-A99D-399C6484E78C}" type="pres">
      <dgm:prSet presAssocID="{E3ECAB6A-80CC-40AE-B7B7-538266495B25}" presName="gear3dstNode" presStyleLbl="node1" presStyleIdx="2" presStyleCnt="3"/>
      <dgm:spPr/>
      <dgm:t>
        <a:bodyPr/>
        <a:lstStyle/>
        <a:p>
          <a:endParaRPr lang="en-CA"/>
        </a:p>
      </dgm:t>
    </dgm:pt>
    <dgm:pt modelId="{EF103373-58D9-4A74-9B6C-17A5E8CC948B}" type="pres">
      <dgm:prSet presAssocID="{E3ECAB6A-80CC-40AE-B7B7-538266495B25}" presName="gear3ch" presStyleLbl="fgAcc1" presStyleIdx="2" presStyleCnt="3" custScaleX="72737" custScaleY="119431" custLinFactNeighborX="4303" custLinFactNeighborY="-24176">
        <dgm:presLayoutVars>
          <dgm:chMax val="0"/>
          <dgm:bulletEnabled val="1"/>
        </dgm:presLayoutVars>
      </dgm:prSet>
      <dgm:spPr/>
      <dgm:t>
        <a:bodyPr/>
        <a:lstStyle/>
        <a:p>
          <a:endParaRPr lang="en-CA"/>
        </a:p>
      </dgm:t>
    </dgm:pt>
    <dgm:pt modelId="{55DC12BA-C2CB-4621-81D8-2974069FCAC2}" type="pres">
      <dgm:prSet presAssocID="{F8983088-7C1E-4968-9094-7C048C36C331}" presName="connector1" presStyleLbl="sibTrans2D1" presStyleIdx="0" presStyleCnt="3"/>
      <dgm:spPr/>
      <dgm:t>
        <a:bodyPr/>
        <a:lstStyle/>
        <a:p>
          <a:endParaRPr lang="en-CA"/>
        </a:p>
      </dgm:t>
    </dgm:pt>
    <dgm:pt modelId="{DAE7B85E-A55A-4049-A424-4D50ECD46D0F}" type="pres">
      <dgm:prSet presAssocID="{6368E4EA-F87D-4E29-BE89-78278E4D7994}" presName="connector2" presStyleLbl="sibTrans2D1" presStyleIdx="1" presStyleCnt="3"/>
      <dgm:spPr/>
      <dgm:t>
        <a:bodyPr/>
        <a:lstStyle/>
        <a:p>
          <a:endParaRPr lang="en-CA"/>
        </a:p>
      </dgm:t>
    </dgm:pt>
    <dgm:pt modelId="{BC13E352-0F33-4C59-A231-4C609A0D66D0}" type="pres">
      <dgm:prSet presAssocID="{0FEDBCC6-99D7-4013-B014-875E5BA76DC2}" presName="connector3" presStyleLbl="sibTrans2D1" presStyleIdx="2" presStyleCnt="3"/>
      <dgm:spPr/>
      <dgm:t>
        <a:bodyPr/>
        <a:lstStyle/>
        <a:p>
          <a:endParaRPr lang="en-CA"/>
        </a:p>
      </dgm:t>
    </dgm:pt>
  </dgm:ptLst>
  <dgm:cxnLst>
    <dgm:cxn modelId="{EFFEDB63-D36B-4291-8CDF-8EF2960CCC31}" srcId="{E3ECAB6A-80CC-40AE-B7B7-538266495B25}" destId="{AB7BCD3C-D4BD-4EB9-B346-ADFB35DAD6C6}" srcOrd="1" destOrd="0" parTransId="{A639B5AF-58A2-44DC-ADDA-3C240A158416}" sibTransId="{92320BBD-EE61-4A4B-82E3-775B9245E0A3}"/>
    <dgm:cxn modelId="{767B0AA7-2F5A-4F20-A6F4-57702CF5D14B}" srcId="{09CF5646-82D6-4181-AC9D-6075C0EA8EF6}" destId="{C216D9FF-B6C6-48CC-BDB0-23E964991555}" srcOrd="1" destOrd="0" parTransId="{41260659-8C98-43C8-BEC1-9DC474A82330}" sibTransId="{6368E4EA-F87D-4E29-BE89-78278E4D7994}"/>
    <dgm:cxn modelId="{423C9942-B304-4659-9FD1-AE20C3E86521}" srcId="{C216D9FF-B6C6-48CC-BDB0-23E964991555}" destId="{8A6A0C73-4923-4BA0-B6AF-C76EE56C56A4}" srcOrd="4" destOrd="0" parTransId="{37A098BE-B273-4749-AADC-1DCACDE44150}" sibTransId="{CF357861-A343-46DC-BEC2-67704B0065F0}"/>
    <dgm:cxn modelId="{FF3077BC-1AD4-45F0-AC14-FB6AF4DF4C73}" type="presOf" srcId="{E3ECAB6A-80CC-40AE-B7B7-538266495B25}" destId="{98AE8534-E4AD-4903-8A89-42FBF40F2EF2}" srcOrd="0" destOrd="0" presId="urn:microsoft.com/office/officeart/2005/8/layout/gear1"/>
    <dgm:cxn modelId="{5ED1EA7C-FF49-4C06-AC2A-779BB411D551}" type="presOf" srcId="{B516CDB9-074A-4B47-BC9B-1C79065C7192}" destId="{79079377-C9C8-4422-BBDC-4B6C5AC54CF5}" srcOrd="0" destOrd="0" presId="urn:microsoft.com/office/officeart/2005/8/layout/gear1"/>
    <dgm:cxn modelId="{B3790536-9F2B-4AA4-9148-5FE55FD26060}" srcId="{E3ECAB6A-80CC-40AE-B7B7-538266495B25}" destId="{C766DE71-5847-4116-BAB5-D93878939CB3}" srcOrd="2" destOrd="0" parTransId="{41FD38BE-AB62-44B2-9556-2D11425B6CE3}" sibTransId="{CD4CCCD7-E3EC-4D36-A365-3566486C1461}"/>
    <dgm:cxn modelId="{B09543B2-486B-459B-A1A3-D26F45B8D369}" srcId="{C216D9FF-B6C6-48CC-BDB0-23E964991555}" destId="{C40E815F-7D8B-4391-8B72-4CD3355929CC}" srcOrd="2" destOrd="0" parTransId="{F1C4FDCB-FF3D-4DC6-9DCF-EFC268E06CBC}" sibTransId="{6AA2E2D9-F311-49B8-9642-424B515BAFD5}"/>
    <dgm:cxn modelId="{97F345C3-6075-4730-967A-486C2A7FFB59}" type="presOf" srcId="{E3ECAB6A-80CC-40AE-B7B7-538266495B25}" destId="{8C5A23FD-94D6-4854-A99D-399C6484E78C}" srcOrd="3" destOrd="0" presId="urn:microsoft.com/office/officeart/2005/8/layout/gear1"/>
    <dgm:cxn modelId="{3C2B5D47-D6CF-4E8D-9678-9AF34DC00B35}" type="presOf" srcId="{3399F71C-6ACB-4900-8E42-90FB688A93BC}" destId="{E7DBC759-542C-4D31-8571-17F2CE9B382C}" srcOrd="0" destOrd="0" presId="urn:microsoft.com/office/officeart/2005/8/layout/gear1"/>
    <dgm:cxn modelId="{AD923FFB-F90F-46CD-837C-CF7965099D53}" type="presOf" srcId="{641CB092-B614-4AA4-8822-B1C71AA51138}" destId="{ACD79C99-5382-49CD-BD64-1FE6E9C898E2}" srcOrd="2" destOrd="0" presId="urn:microsoft.com/office/officeart/2005/8/layout/gear1"/>
    <dgm:cxn modelId="{CC6AB2E8-5370-4873-BAA6-97B3592A64D8}" type="presOf" srcId="{4D4BDAF3-AD6B-41D4-B74F-8A8B0182A2C7}" destId="{E7DBC759-542C-4D31-8571-17F2CE9B382C}" srcOrd="0" destOrd="2" presId="urn:microsoft.com/office/officeart/2005/8/layout/gear1"/>
    <dgm:cxn modelId="{60DEC2CE-96C6-4F1E-B9BE-62A1DF1E4F3C}" type="presOf" srcId="{0FEDBCC6-99D7-4013-B014-875E5BA76DC2}" destId="{BC13E352-0F33-4C59-A231-4C609A0D66D0}" srcOrd="0" destOrd="0" presId="urn:microsoft.com/office/officeart/2005/8/layout/gear1"/>
    <dgm:cxn modelId="{8535E601-AB2F-43F4-82D7-1DBE4F4DF2E4}" type="presOf" srcId="{8A6A0C73-4923-4BA0-B6AF-C76EE56C56A4}" destId="{79079377-C9C8-4422-BBDC-4B6C5AC54CF5}" srcOrd="0" destOrd="4" presId="urn:microsoft.com/office/officeart/2005/8/layout/gear1"/>
    <dgm:cxn modelId="{F6676840-5F9D-417F-BB19-B9EF32496C34}" srcId="{09CF5646-82D6-4181-AC9D-6075C0EA8EF6}" destId="{641CB092-B614-4AA4-8822-B1C71AA51138}" srcOrd="0" destOrd="0" parTransId="{E5EC855F-30FF-437A-AE1B-2D72452A5ED7}" sibTransId="{F8983088-7C1E-4968-9094-7C048C36C331}"/>
    <dgm:cxn modelId="{6CDA3228-4097-4BAC-B5EE-9CE14C7812EF}" type="presOf" srcId="{09CF5646-82D6-4181-AC9D-6075C0EA8EF6}" destId="{18269F2C-5811-4E98-BC7F-2CA645949931}" srcOrd="0" destOrd="0" presId="urn:microsoft.com/office/officeart/2005/8/layout/gear1"/>
    <dgm:cxn modelId="{605B11C2-FCD0-4232-8E95-FC270AEF5EA5}" type="presOf" srcId="{C216D9FF-B6C6-48CC-BDB0-23E964991555}" destId="{1650F0B6-2ED5-4921-BC57-D244442D3254}" srcOrd="0" destOrd="0" presId="urn:microsoft.com/office/officeart/2005/8/layout/gear1"/>
    <dgm:cxn modelId="{0CB5B558-B2DD-4355-A813-9D4A082E2967}" srcId="{E3ECAB6A-80CC-40AE-B7B7-538266495B25}" destId="{48D49131-2139-473E-B24F-89F0FC6BDC92}" srcOrd="3" destOrd="0" parTransId="{31F5DB7A-FABD-44FB-96A9-0DD77AA7F2C1}" sibTransId="{09AB2A16-ED74-45B9-A908-187C621B1425}"/>
    <dgm:cxn modelId="{BF1E797B-D4EA-46A9-859D-38EE87D50EED}" srcId="{09CF5646-82D6-4181-AC9D-6075C0EA8EF6}" destId="{E3ECAB6A-80CC-40AE-B7B7-538266495B25}" srcOrd="2" destOrd="0" parTransId="{7DB32F9A-D7F5-4FB6-ACA6-B7898FE171B4}" sibTransId="{0FEDBCC6-99D7-4013-B014-875E5BA76DC2}"/>
    <dgm:cxn modelId="{92AB83F9-E14F-42DD-88D1-2172040631CA}" srcId="{641CB092-B614-4AA4-8822-B1C71AA51138}" destId="{4BA22C97-4666-481E-A6F1-89244F9E2F67}" srcOrd="1" destOrd="0" parTransId="{B4980201-9778-4422-BF07-A403402ACE22}" sibTransId="{8B907C0E-717E-4065-AA09-47D088FF6469}"/>
    <dgm:cxn modelId="{637BBD3B-3999-432A-8076-E1CC3724A3F6}" type="presOf" srcId="{641CB092-B614-4AA4-8822-B1C71AA51138}" destId="{398EB869-F11F-40B3-9D8C-87B71813E3E5}" srcOrd="0" destOrd="0" presId="urn:microsoft.com/office/officeart/2005/8/layout/gear1"/>
    <dgm:cxn modelId="{9E3B4665-14D1-4D3F-9ACE-DF89F7B8FCE4}" type="presOf" srcId="{C216D9FF-B6C6-48CC-BDB0-23E964991555}" destId="{000D4C45-59A2-416D-8AC8-2B42ABEEE805}" srcOrd="2" destOrd="0" presId="urn:microsoft.com/office/officeart/2005/8/layout/gear1"/>
    <dgm:cxn modelId="{409A9943-03A6-40A1-9641-98324729D9AE}" type="presOf" srcId="{E3ECAB6A-80CC-40AE-B7B7-538266495B25}" destId="{A4A3B438-01CA-4313-BCD6-D34C39649F34}" srcOrd="1" destOrd="0" presId="urn:microsoft.com/office/officeart/2005/8/layout/gear1"/>
    <dgm:cxn modelId="{A14D847C-0EAC-41E7-B0FF-BC4F51808A56}" type="presOf" srcId="{14868606-D7A6-4042-8334-AA83DE0C6F38}" destId="{79079377-C9C8-4422-BBDC-4B6C5AC54CF5}" srcOrd="0" destOrd="1" presId="urn:microsoft.com/office/officeart/2005/8/layout/gear1"/>
    <dgm:cxn modelId="{9C462A2E-CBA3-4EA3-9EAE-0D3EE6A1FDD9}" type="presOf" srcId="{F8983088-7C1E-4968-9094-7C048C36C331}" destId="{55DC12BA-C2CB-4621-81D8-2974069FCAC2}" srcOrd="0" destOrd="0" presId="urn:microsoft.com/office/officeart/2005/8/layout/gear1"/>
    <dgm:cxn modelId="{B08C9A6D-FEC2-4129-885C-883E4ECDDA88}" srcId="{C216D9FF-B6C6-48CC-BDB0-23E964991555}" destId="{14868606-D7A6-4042-8334-AA83DE0C6F38}" srcOrd="1" destOrd="0" parTransId="{A94EE238-1C67-4FBB-B5D3-EEF1A2D1BA76}" sibTransId="{49D3260A-9DEE-45CE-8EBC-C7AFA3CFD464}"/>
    <dgm:cxn modelId="{D5DFB25A-53A1-4CEF-8C05-B8CD3A72D7F7}" type="presOf" srcId="{378BC336-1CF7-4EA5-A9A8-F8F2563450CB}" destId="{E7DBC759-542C-4D31-8571-17F2CE9B382C}" srcOrd="0" destOrd="4" presId="urn:microsoft.com/office/officeart/2005/8/layout/gear1"/>
    <dgm:cxn modelId="{B642CF7B-1FC2-4E6F-81D7-FC42D6A821F6}" srcId="{641CB092-B614-4AA4-8822-B1C71AA51138}" destId="{378BC336-1CF7-4EA5-A9A8-F8F2563450CB}" srcOrd="4" destOrd="0" parTransId="{8D8756A9-F7E0-4695-81A9-24E933D0121A}" sibTransId="{CFADC675-73FB-4C17-A39A-66E0CBDE293E}"/>
    <dgm:cxn modelId="{C0D2357D-6FA9-4E28-9C7A-CE7D8242F23D}" type="presOf" srcId="{C766DE71-5847-4116-BAB5-D93878939CB3}" destId="{EF103373-58D9-4A74-9B6C-17A5E8CC948B}" srcOrd="0" destOrd="2" presId="urn:microsoft.com/office/officeart/2005/8/layout/gear1"/>
    <dgm:cxn modelId="{E3605AB7-9D96-4910-B356-DF3519A724B5}" type="presOf" srcId="{D4FEE2F8-16E1-4CBB-B0B5-427CE1EDF2C9}" destId="{79079377-C9C8-4422-BBDC-4B6C5AC54CF5}" srcOrd="0" destOrd="3" presId="urn:microsoft.com/office/officeart/2005/8/layout/gear1"/>
    <dgm:cxn modelId="{F636A0F6-044F-4DE2-86D0-CA1FF9F370E0}" type="presOf" srcId="{756A3DD9-0D8F-4577-9436-28F8C20E9668}" destId="{EF103373-58D9-4A74-9B6C-17A5E8CC948B}" srcOrd="0" destOrd="0" presId="urn:microsoft.com/office/officeart/2005/8/layout/gear1"/>
    <dgm:cxn modelId="{A784FF9B-FA80-4261-B94D-9DB76B34F732}" type="presOf" srcId="{C216D9FF-B6C6-48CC-BDB0-23E964991555}" destId="{B5A23CA8-7BC1-4185-B140-72C34789B4C3}" srcOrd="1" destOrd="0" presId="urn:microsoft.com/office/officeart/2005/8/layout/gear1"/>
    <dgm:cxn modelId="{3A891F37-4EDB-4C01-9D79-96B5F5118E15}" srcId="{C216D9FF-B6C6-48CC-BDB0-23E964991555}" destId="{B516CDB9-074A-4B47-BC9B-1C79065C7192}" srcOrd="0" destOrd="0" parTransId="{27A1F7D5-7F2E-4084-B248-3B69CC24EA68}" sibTransId="{338110E0-B1A1-43E5-84C2-AC4EC8922657}"/>
    <dgm:cxn modelId="{D8BB2737-41C9-43E4-874F-0827ECBAC009}" srcId="{641CB092-B614-4AA4-8822-B1C71AA51138}" destId="{4D4BDAF3-AD6B-41D4-B74F-8A8B0182A2C7}" srcOrd="2" destOrd="0" parTransId="{B7492DE8-4BEC-4535-9DBC-B6D14B8821B9}" sibTransId="{4ECF5681-996A-45ED-89E4-993CE6D8EECC}"/>
    <dgm:cxn modelId="{DCC1D425-1F83-4592-BAB3-9A1D96DFA6D6}" srcId="{641CB092-B614-4AA4-8822-B1C71AA51138}" destId="{6120782B-96E6-4BDD-9337-187F2FED614C}" srcOrd="3" destOrd="0" parTransId="{60DE8124-8E8B-4C6A-917A-EEDA9FF7E44F}" sibTransId="{6ABE645C-214A-439F-812F-0EF0CEA046B0}"/>
    <dgm:cxn modelId="{3CE0860E-6B44-4159-9819-4CA5AE8AA6B5}" srcId="{C216D9FF-B6C6-48CC-BDB0-23E964991555}" destId="{D4FEE2F8-16E1-4CBB-B0B5-427CE1EDF2C9}" srcOrd="3" destOrd="0" parTransId="{4B988BAE-09F8-4DCE-A4B1-4D776F1BAF09}" sibTransId="{B2A74D05-6B47-4950-8CEA-0D69D3DD16B3}"/>
    <dgm:cxn modelId="{C53D9D59-D1C0-4718-BF4F-62674E4E1CDE}" type="presOf" srcId="{AB7BCD3C-D4BD-4EB9-B346-ADFB35DAD6C6}" destId="{EF103373-58D9-4A74-9B6C-17A5E8CC948B}" srcOrd="0" destOrd="1" presId="urn:microsoft.com/office/officeart/2005/8/layout/gear1"/>
    <dgm:cxn modelId="{36986599-CB11-4595-BF5B-8BDE9A56326A}" type="presOf" srcId="{4BA22C97-4666-481E-A6F1-89244F9E2F67}" destId="{E7DBC759-542C-4D31-8571-17F2CE9B382C}" srcOrd="0" destOrd="1" presId="urn:microsoft.com/office/officeart/2005/8/layout/gear1"/>
    <dgm:cxn modelId="{96E21EBB-D1B2-484D-B0CF-97630DDA5796}" type="presOf" srcId="{48D49131-2139-473E-B24F-89F0FC6BDC92}" destId="{EF103373-58D9-4A74-9B6C-17A5E8CC948B}" srcOrd="0" destOrd="3" presId="urn:microsoft.com/office/officeart/2005/8/layout/gear1"/>
    <dgm:cxn modelId="{C51241C9-3FC9-4615-962B-2E3E06461D16}" type="presOf" srcId="{E3ECAB6A-80CC-40AE-B7B7-538266495B25}" destId="{0CD4480B-15E2-44BC-963B-AA6762441F47}" srcOrd="2" destOrd="0" presId="urn:microsoft.com/office/officeart/2005/8/layout/gear1"/>
    <dgm:cxn modelId="{6BA07277-8F34-4C40-91C1-00E93CC158D7}" type="presOf" srcId="{641CB092-B614-4AA4-8822-B1C71AA51138}" destId="{AFE014BB-344D-46BD-A472-AB98F53996C8}" srcOrd="1" destOrd="0" presId="urn:microsoft.com/office/officeart/2005/8/layout/gear1"/>
    <dgm:cxn modelId="{6C2E7C77-06C7-487E-A710-B4CDF38B0964}" srcId="{641CB092-B614-4AA4-8822-B1C71AA51138}" destId="{3399F71C-6ACB-4900-8E42-90FB688A93BC}" srcOrd="0" destOrd="0" parTransId="{7278BD3E-1E7B-477D-9E62-1E91ECD87AC8}" sibTransId="{FB2449FF-9B3B-4C05-921D-0C9546527DB7}"/>
    <dgm:cxn modelId="{66C65A35-9B9E-4C3C-B0AA-644129EA6F93}" type="presOf" srcId="{C40E815F-7D8B-4391-8B72-4CD3355929CC}" destId="{79079377-C9C8-4422-BBDC-4B6C5AC54CF5}" srcOrd="0" destOrd="2" presId="urn:microsoft.com/office/officeart/2005/8/layout/gear1"/>
    <dgm:cxn modelId="{CB3ED44F-63B5-4083-8A36-061491DC3D79}" type="presOf" srcId="{6120782B-96E6-4BDD-9337-187F2FED614C}" destId="{E7DBC759-542C-4D31-8571-17F2CE9B382C}" srcOrd="0" destOrd="3" presId="urn:microsoft.com/office/officeart/2005/8/layout/gear1"/>
    <dgm:cxn modelId="{AB7F2189-F548-48E8-B61C-2AC29C99F017}" type="presOf" srcId="{6368E4EA-F87D-4E29-BE89-78278E4D7994}" destId="{DAE7B85E-A55A-4049-A424-4D50ECD46D0F}" srcOrd="0" destOrd="0" presId="urn:microsoft.com/office/officeart/2005/8/layout/gear1"/>
    <dgm:cxn modelId="{6A1144F8-9FEC-411C-A3CA-A895E3D62BF9}" srcId="{E3ECAB6A-80CC-40AE-B7B7-538266495B25}" destId="{756A3DD9-0D8F-4577-9436-28F8C20E9668}" srcOrd="0" destOrd="0" parTransId="{7726AF02-53D2-4CBD-932C-E51BACE496F6}" sibTransId="{6E1CA832-53D1-45F2-A483-1F6C38497938}"/>
    <dgm:cxn modelId="{9FE1C02A-B718-43B1-BF8C-EF6EA2CEB1D6}" type="presParOf" srcId="{18269F2C-5811-4E98-BC7F-2CA645949931}" destId="{398EB869-F11F-40B3-9D8C-87B71813E3E5}" srcOrd="0" destOrd="0" presId="urn:microsoft.com/office/officeart/2005/8/layout/gear1"/>
    <dgm:cxn modelId="{E9F41A3E-A717-4830-A1D4-2A9F900CCA1E}" type="presParOf" srcId="{18269F2C-5811-4E98-BC7F-2CA645949931}" destId="{AFE014BB-344D-46BD-A472-AB98F53996C8}" srcOrd="1" destOrd="0" presId="urn:microsoft.com/office/officeart/2005/8/layout/gear1"/>
    <dgm:cxn modelId="{D9935EEA-9AD8-4CB1-A7C2-51328A400C7A}" type="presParOf" srcId="{18269F2C-5811-4E98-BC7F-2CA645949931}" destId="{ACD79C99-5382-49CD-BD64-1FE6E9C898E2}" srcOrd="2" destOrd="0" presId="urn:microsoft.com/office/officeart/2005/8/layout/gear1"/>
    <dgm:cxn modelId="{20A0051E-A6A8-4EC7-9B67-19C9008A65DF}" type="presParOf" srcId="{18269F2C-5811-4E98-BC7F-2CA645949931}" destId="{E7DBC759-542C-4D31-8571-17F2CE9B382C}" srcOrd="3" destOrd="0" presId="urn:microsoft.com/office/officeart/2005/8/layout/gear1"/>
    <dgm:cxn modelId="{A45BC653-5106-4915-9380-78716864B156}" type="presParOf" srcId="{18269F2C-5811-4E98-BC7F-2CA645949931}" destId="{1650F0B6-2ED5-4921-BC57-D244442D3254}" srcOrd="4" destOrd="0" presId="urn:microsoft.com/office/officeart/2005/8/layout/gear1"/>
    <dgm:cxn modelId="{8445E7F7-4E3E-4421-960C-DD1DA4C5E62A}" type="presParOf" srcId="{18269F2C-5811-4E98-BC7F-2CA645949931}" destId="{B5A23CA8-7BC1-4185-B140-72C34789B4C3}" srcOrd="5" destOrd="0" presId="urn:microsoft.com/office/officeart/2005/8/layout/gear1"/>
    <dgm:cxn modelId="{EC00F80C-9CB9-4309-A9D5-6B753DCF68A9}" type="presParOf" srcId="{18269F2C-5811-4E98-BC7F-2CA645949931}" destId="{000D4C45-59A2-416D-8AC8-2B42ABEEE805}" srcOrd="6" destOrd="0" presId="urn:microsoft.com/office/officeart/2005/8/layout/gear1"/>
    <dgm:cxn modelId="{F5DC9FDB-0F90-4291-8177-F9892452D16C}" type="presParOf" srcId="{18269F2C-5811-4E98-BC7F-2CA645949931}" destId="{79079377-C9C8-4422-BBDC-4B6C5AC54CF5}" srcOrd="7" destOrd="0" presId="urn:microsoft.com/office/officeart/2005/8/layout/gear1"/>
    <dgm:cxn modelId="{0BB8F412-5CE6-4137-A000-D187F139FF50}" type="presParOf" srcId="{18269F2C-5811-4E98-BC7F-2CA645949931}" destId="{98AE8534-E4AD-4903-8A89-42FBF40F2EF2}" srcOrd="8" destOrd="0" presId="urn:microsoft.com/office/officeart/2005/8/layout/gear1"/>
    <dgm:cxn modelId="{5ED78C35-6CD1-47E2-A4B9-C69E09C38708}" type="presParOf" srcId="{18269F2C-5811-4E98-BC7F-2CA645949931}" destId="{A4A3B438-01CA-4313-BCD6-D34C39649F34}" srcOrd="9" destOrd="0" presId="urn:microsoft.com/office/officeart/2005/8/layout/gear1"/>
    <dgm:cxn modelId="{1B27E164-F5DC-4BB2-8A7C-E02E406C2341}" type="presParOf" srcId="{18269F2C-5811-4E98-BC7F-2CA645949931}" destId="{0CD4480B-15E2-44BC-963B-AA6762441F47}" srcOrd="10" destOrd="0" presId="urn:microsoft.com/office/officeart/2005/8/layout/gear1"/>
    <dgm:cxn modelId="{F6F56FC3-88C4-4B27-88E8-364A97383824}" type="presParOf" srcId="{18269F2C-5811-4E98-BC7F-2CA645949931}" destId="{8C5A23FD-94D6-4854-A99D-399C6484E78C}" srcOrd="11" destOrd="0" presId="urn:microsoft.com/office/officeart/2005/8/layout/gear1"/>
    <dgm:cxn modelId="{1B221123-A9BC-4717-B525-C7ECC1759BDA}" type="presParOf" srcId="{18269F2C-5811-4E98-BC7F-2CA645949931}" destId="{EF103373-58D9-4A74-9B6C-17A5E8CC948B}" srcOrd="12" destOrd="0" presId="urn:microsoft.com/office/officeart/2005/8/layout/gear1"/>
    <dgm:cxn modelId="{6744A37B-C01D-45E5-9145-1780D4845C1C}" type="presParOf" srcId="{18269F2C-5811-4E98-BC7F-2CA645949931}" destId="{55DC12BA-C2CB-4621-81D8-2974069FCAC2}" srcOrd="13" destOrd="0" presId="urn:microsoft.com/office/officeart/2005/8/layout/gear1"/>
    <dgm:cxn modelId="{8AFB9F7C-CC96-435A-A43B-15B4BC6AFEF4}" type="presParOf" srcId="{18269F2C-5811-4E98-BC7F-2CA645949931}" destId="{DAE7B85E-A55A-4049-A424-4D50ECD46D0F}" srcOrd="14" destOrd="0" presId="urn:microsoft.com/office/officeart/2005/8/layout/gear1"/>
    <dgm:cxn modelId="{897D3C74-8310-4AE3-8094-19049CB3D31E}" type="presParOf" srcId="{18269F2C-5811-4E98-BC7F-2CA645949931}" destId="{BC13E352-0F33-4C59-A231-4C609A0D66D0}" srcOrd="15" destOrd="0" presId="urn:microsoft.com/office/officeart/2005/8/layout/gear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D8B79A-668C-4CA3-B505-BDE1EEDF29E1}" type="doc">
      <dgm:prSet loTypeId="urn:microsoft.com/office/officeart/2005/8/layout/hList2" loCatId="list" qsTypeId="urn:microsoft.com/office/officeart/2005/8/quickstyle/simple1" qsCatId="simple" csTypeId="urn:microsoft.com/office/officeart/2005/8/colors/colorful3" csCatId="colorful" phldr="1"/>
      <dgm:spPr/>
      <dgm:t>
        <a:bodyPr/>
        <a:lstStyle/>
        <a:p>
          <a:endParaRPr lang="en-CA"/>
        </a:p>
      </dgm:t>
    </dgm:pt>
    <dgm:pt modelId="{870FD72F-8839-4422-9E57-91B3B2934E5A}">
      <dgm:prSet phldrT="[Text]"/>
      <dgm:spPr/>
      <dgm:t>
        <a:bodyPr/>
        <a:lstStyle/>
        <a:p>
          <a:r>
            <a:rPr lang="fr-CA" noProof="0" dirty="0">
              <a:solidFill>
                <a:schemeClr val="tx1"/>
              </a:solidFill>
            </a:rPr>
            <a:t>Personnes</a:t>
          </a:r>
        </a:p>
      </dgm:t>
    </dgm:pt>
    <dgm:pt modelId="{7BEE6CF7-E3D2-4733-977A-E41A1D321002}" type="parTrans" cxnId="{7538BFDD-E8CC-4C67-B7EA-569FFFE7A72D}">
      <dgm:prSet/>
      <dgm:spPr/>
      <dgm:t>
        <a:bodyPr/>
        <a:lstStyle/>
        <a:p>
          <a:endParaRPr lang="en-CA"/>
        </a:p>
      </dgm:t>
    </dgm:pt>
    <dgm:pt modelId="{5CF45E4A-773F-413F-A015-4AD033A39AF4}" type="sibTrans" cxnId="{7538BFDD-E8CC-4C67-B7EA-569FFFE7A72D}">
      <dgm:prSet/>
      <dgm:spPr/>
      <dgm:t>
        <a:bodyPr/>
        <a:lstStyle/>
        <a:p>
          <a:endParaRPr lang="en-CA"/>
        </a:p>
      </dgm:t>
    </dgm:pt>
    <dgm:pt modelId="{DE6D575F-365A-404B-B0C0-8BC3EA70AE51}">
      <dgm:prSet phldrT="[Text]" custT="1"/>
      <dgm:spPr/>
      <dgm:t>
        <a:bodyPr/>
        <a:lstStyle/>
        <a:p>
          <a:r>
            <a:rPr lang="fr-CA" sz="1600" noProof="0" dirty="0">
              <a:solidFill>
                <a:schemeClr val="bg1"/>
              </a:solidFill>
            </a:rPr>
            <a:t>Durée</a:t>
          </a:r>
        </a:p>
      </dgm:t>
    </dgm:pt>
    <dgm:pt modelId="{7491478D-247E-4F58-B94F-103A9128AB80}" type="parTrans" cxnId="{1BC1B03F-16F1-4B4D-ABE3-54F3AF77672D}">
      <dgm:prSet/>
      <dgm:spPr/>
      <dgm:t>
        <a:bodyPr/>
        <a:lstStyle/>
        <a:p>
          <a:endParaRPr lang="en-CA"/>
        </a:p>
      </dgm:t>
    </dgm:pt>
    <dgm:pt modelId="{E536BE4F-C17D-437C-9314-BE3DC55A5E38}" type="sibTrans" cxnId="{1BC1B03F-16F1-4B4D-ABE3-54F3AF77672D}">
      <dgm:prSet/>
      <dgm:spPr/>
      <dgm:t>
        <a:bodyPr/>
        <a:lstStyle/>
        <a:p>
          <a:endParaRPr lang="en-CA"/>
        </a:p>
      </dgm:t>
    </dgm:pt>
    <dgm:pt modelId="{D3556366-B587-48A5-9B16-2CCB96E29DCE}">
      <dgm:prSet phldrT="[Text]" custT="1"/>
      <dgm:spPr/>
      <dgm:t>
        <a:bodyPr/>
        <a:lstStyle/>
        <a:p>
          <a:r>
            <a:rPr lang="fr-CA" sz="1600" noProof="0" dirty="0">
              <a:solidFill>
                <a:schemeClr val="bg1"/>
              </a:solidFill>
            </a:rPr>
            <a:t>Savoir</a:t>
          </a:r>
        </a:p>
      </dgm:t>
    </dgm:pt>
    <dgm:pt modelId="{AA4BB605-7FEB-4DEB-B288-19114E21231F}" type="parTrans" cxnId="{222075CA-C2E3-41F0-9772-6C653F91C574}">
      <dgm:prSet/>
      <dgm:spPr/>
      <dgm:t>
        <a:bodyPr/>
        <a:lstStyle/>
        <a:p>
          <a:endParaRPr lang="en-CA"/>
        </a:p>
      </dgm:t>
    </dgm:pt>
    <dgm:pt modelId="{AA422C88-71E1-41A2-8974-04DEA29EDD86}" type="sibTrans" cxnId="{222075CA-C2E3-41F0-9772-6C653F91C574}">
      <dgm:prSet/>
      <dgm:spPr/>
      <dgm:t>
        <a:bodyPr/>
        <a:lstStyle/>
        <a:p>
          <a:endParaRPr lang="en-CA"/>
        </a:p>
      </dgm:t>
    </dgm:pt>
    <dgm:pt modelId="{0D965A98-B3D2-49A8-B7A1-A7DA85EF1BAF}">
      <dgm:prSet phldrT="[Text]"/>
      <dgm:spPr/>
      <dgm:t>
        <a:bodyPr/>
        <a:lstStyle/>
        <a:p>
          <a:r>
            <a:rPr lang="fr-CA" noProof="0" dirty="0">
              <a:solidFill>
                <a:schemeClr val="tx1"/>
              </a:solidFill>
            </a:rPr>
            <a:t>Organisations</a:t>
          </a:r>
        </a:p>
      </dgm:t>
    </dgm:pt>
    <dgm:pt modelId="{4A7B35F8-8C29-4720-B1E3-A0158C481506}" type="parTrans" cxnId="{62EA32FA-3797-4ADB-BC54-FA86E131E9F6}">
      <dgm:prSet/>
      <dgm:spPr/>
      <dgm:t>
        <a:bodyPr/>
        <a:lstStyle/>
        <a:p>
          <a:endParaRPr lang="en-CA"/>
        </a:p>
      </dgm:t>
    </dgm:pt>
    <dgm:pt modelId="{9B2E8AC0-FC74-4C46-AEFE-E16AC96367DA}" type="sibTrans" cxnId="{62EA32FA-3797-4ADB-BC54-FA86E131E9F6}">
      <dgm:prSet/>
      <dgm:spPr/>
      <dgm:t>
        <a:bodyPr/>
        <a:lstStyle/>
        <a:p>
          <a:endParaRPr lang="en-CA"/>
        </a:p>
      </dgm:t>
    </dgm:pt>
    <dgm:pt modelId="{918D3131-781C-43CE-AD18-95569D43788F}">
      <dgm:prSet phldrT="[Text]" custT="1"/>
      <dgm:spPr>
        <a:solidFill>
          <a:schemeClr val="accent1">
            <a:lumMod val="75000"/>
          </a:schemeClr>
        </a:solidFill>
      </dgm:spPr>
      <dgm:t>
        <a:bodyPr/>
        <a:lstStyle/>
        <a:p>
          <a:r>
            <a:rPr lang="fr-CA" sz="1600" noProof="0" dirty="0">
              <a:solidFill>
                <a:schemeClr val="bg1"/>
              </a:solidFill>
            </a:rPr>
            <a:t>Mandat</a:t>
          </a:r>
        </a:p>
      </dgm:t>
    </dgm:pt>
    <dgm:pt modelId="{0FD382BE-FD3F-4C21-914F-7ABD88F5528A}" type="parTrans" cxnId="{D7257C9E-0595-43CC-9A12-0F299F1F0AA8}">
      <dgm:prSet/>
      <dgm:spPr/>
      <dgm:t>
        <a:bodyPr/>
        <a:lstStyle/>
        <a:p>
          <a:endParaRPr lang="en-CA"/>
        </a:p>
      </dgm:t>
    </dgm:pt>
    <dgm:pt modelId="{BD4F7F1C-DFD9-47FA-8F2E-E35B2B6201CA}" type="sibTrans" cxnId="{D7257C9E-0595-43CC-9A12-0F299F1F0AA8}">
      <dgm:prSet/>
      <dgm:spPr/>
      <dgm:t>
        <a:bodyPr/>
        <a:lstStyle/>
        <a:p>
          <a:endParaRPr lang="en-CA"/>
        </a:p>
      </dgm:t>
    </dgm:pt>
    <dgm:pt modelId="{AB78EC7E-8AE5-460F-8281-4147153CBA4C}">
      <dgm:prSet phldrT="[Text]" custT="1"/>
      <dgm:spPr>
        <a:solidFill>
          <a:schemeClr val="accent1">
            <a:lumMod val="75000"/>
          </a:schemeClr>
        </a:solidFill>
      </dgm:spPr>
      <dgm:t>
        <a:bodyPr/>
        <a:lstStyle/>
        <a:p>
          <a:r>
            <a:rPr lang="fr-CA" sz="1600" noProof="0" dirty="0">
              <a:solidFill>
                <a:schemeClr val="bg1"/>
              </a:solidFill>
            </a:rPr>
            <a:t>Champions de l’équité</a:t>
          </a:r>
        </a:p>
      </dgm:t>
    </dgm:pt>
    <dgm:pt modelId="{944FA75B-4488-4C01-9A36-77344D0E843D}" type="parTrans" cxnId="{5C016D4B-6826-408B-8DB6-3335DEFE31D7}">
      <dgm:prSet/>
      <dgm:spPr/>
      <dgm:t>
        <a:bodyPr/>
        <a:lstStyle/>
        <a:p>
          <a:endParaRPr lang="en-CA"/>
        </a:p>
      </dgm:t>
    </dgm:pt>
    <dgm:pt modelId="{3AF8542C-0ECB-4F2E-9C3D-F00027D35C7A}" type="sibTrans" cxnId="{5C016D4B-6826-408B-8DB6-3335DEFE31D7}">
      <dgm:prSet/>
      <dgm:spPr/>
      <dgm:t>
        <a:bodyPr/>
        <a:lstStyle/>
        <a:p>
          <a:endParaRPr lang="en-CA"/>
        </a:p>
      </dgm:t>
    </dgm:pt>
    <dgm:pt modelId="{C5D63295-66CF-4E6B-A8F6-413DFA307594}">
      <dgm:prSet phldrT="[Text]" custT="1"/>
      <dgm:spPr/>
      <dgm:t>
        <a:bodyPr/>
        <a:lstStyle/>
        <a:p>
          <a:r>
            <a:rPr lang="fr-CA" sz="1600" noProof="0" dirty="0">
              <a:solidFill>
                <a:schemeClr val="bg1"/>
              </a:solidFill>
            </a:rPr>
            <a:t>Compétences</a:t>
          </a:r>
        </a:p>
      </dgm:t>
    </dgm:pt>
    <dgm:pt modelId="{574C06C3-888B-4345-B45A-BE0CDC96D9EC}" type="parTrans" cxnId="{619DFE9E-F740-472F-AD6B-C2D28F9B9624}">
      <dgm:prSet/>
      <dgm:spPr/>
      <dgm:t>
        <a:bodyPr/>
        <a:lstStyle/>
        <a:p>
          <a:endParaRPr lang="en-CA"/>
        </a:p>
      </dgm:t>
    </dgm:pt>
    <dgm:pt modelId="{AE3360E3-1891-424F-9C69-162059FBAFBC}" type="sibTrans" cxnId="{619DFE9E-F740-472F-AD6B-C2D28F9B9624}">
      <dgm:prSet/>
      <dgm:spPr/>
      <dgm:t>
        <a:bodyPr/>
        <a:lstStyle/>
        <a:p>
          <a:endParaRPr lang="en-CA"/>
        </a:p>
      </dgm:t>
    </dgm:pt>
    <dgm:pt modelId="{5D1F0A9F-C21D-4EBC-A2C6-59811FEA6884}">
      <dgm:prSet phldrT="[Text]" custT="1"/>
      <dgm:spPr/>
      <dgm:t>
        <a:bodyPr/>
        <a:lstStyle/>
        <a:p>
          <a:r>
            <a:rPr lang="fr-CA" sz="1600" noProof="0" dirty="0">
              <a:solidFill>
                <a:schemeClr val="bg1"/>
              </a:solidFill>
            </a:rPr>
            <a:t>Pouvoir discrétionnaire</a:t>
          </a:r>
        </a:p>
      </dgm:t>
    </dgm:pt>
    <dgm:pt modelId="{31D9FBE9-CE67-4BBC-88D9-A245834E9E9C}" type="parTrans" cxnId="{CB8160F4-3611-43C0-8E30-6A7095C7ED35}">
      <dgm:prSet/>
      <dgm:spPr/>
      <dgm:t>
        <a:bodyPr/>
        <a:lstStyle/>
        <a:p>
          <a:endParaRPr lang="en-CA"/>
        </a:p>
      </dgm:t>
    </dgm:pt>
    <dgm:pt modelId="{5F2D9E91-A25B-454B-A8C2-BC4F62ECE9E6}" type="sibTrans" cxnId="{CB8160F4-3611-43C0-8E30-6A7095C7ED35}">
      <dgm:prSet/>
      <dgm:spPr/>
      <dgm:t>
        <a:bodyPr/>
        <a:lstStyle/>
        <a:p>
          <a:endParaRPr lang="en-CA"/>
        </a:p>
      </dgm:t>
    </dgm:pt>
    <dgm:pt modelId="{E0AAE02C-CBF2-40E6-8603-9974FE385036}">
      <dgm:prSet phldrT="[Text]" custT="1"/>
      <dgm:spPr/>
      <dgm:t>
        <a:bodyPr/>
        <a:lstStyle/>
        <a:p>
          <a:r>
            <a:rPr lang="fr-CA" sz="1600" noProof="0" dirty="0">
              <a:solidFill>
                <a:schemeClr val="bg1"/>
              </a:solidFill>
            </a:rPr>
            <a:t>Outils</a:t>
          </a:r>
        </a:p>
      </dgm:t>
    </dgm:pt>
    <dgm:pt modelId="{A1A91AB1-33CA-4AC6-9410-5CFC9DEC666C}" type="parTrans" cxnId="{031C8DF9-CA89-413D-A7AE-B50B32135C2F}">
      <dgm:prSet/>
      <dgm:spPr/>
      <dgm:t>
        <a:bodyPr/>
        <a:lstStyle/>
        <a:p>
          <a:endParaRPr lang="en-CA"/>
        </a:p>
      </dgm:t>
    </dgm:pt>
    <dgm:pt modelId="{65C8C6AD-683F-4AD0-929B-62970C8B2720}" type="sibTrans" cxnId="{031C8DF9-CA89-413D-A7AE-B50B32135C2F}">
      <dgm:prSet/>
      <dgm:spPr/>
      <dgm:t>
        <a:bodyPr/>
        <a:lstStyle/>
        <a:p>
          <a:endParaRPr lang="en-CA"/>
        </a:p>
      </dgm:t>
    </dgm:pt>
    <dgm:pt modelId="{3830C8C6-2C51-4359-AB33-D7447A5547DB}">
      <dgm:prSet phldrT="[Text]" custT="1"/>
      <dgm:spPr/>
      <dgm:t>
        <a:bodyPr/>
        <a:lstStyle/>
        <a:p>
          <a:r>
            <a:rPr lang="fr-CA" sz="1600" noProof="0" dirty="0">
              <a:solidFill>
                <a:schemeClr val="bg1"/>
              </a:solidFill>
            </a:rPr>
            <a:t>Définition claire des rôles</a:t>
          </a:r>
        </a:p>
      </dgm:t>
    </dgm:pt>
    <dgm:pt modelId="{3CCBC095-0E8A-43A7-97EA-77233215F81B}" type="parTrans" cxnId="{91E5EDE3-E0E7-4E20-A7E5-C00919231AF6}">
      <dgm:prSet/>
      <dgm:spPr/>
      <dgm:t>
        <a:bodyPr/>
        <a:lstStyle/>
        <a:p>
          <a:endParaRPr lang="en-CA"/>
        </a:p>
      </dgm:t>
    </dgm:pt>
    <dgm:pt modelId="{1B8E98A4-8077-4E6C-A17F-DF3A1C8141FB}" type="sibTrans" cxnId="{91E5EDE3-E0E7-4E20-A7E5-C00919231AF6}">
      <dgm:prSet/>
      <dgm:spPr/>
      <dgm:t>
        <a:bodyPr/>
        <a:lstStyle/>
        <a:p>
          <a:endParaRPr lang="en-CA"/>
        </a:p>
      </dgm:t>
    </dgm:pt>
    <dgm:pt modelId="{B248A680-817F-4913-BD8A-E9626E77C550}">
      <dgm:prSet phldrT="[Text]" custT="1"/>
      <dgm:spPr>
        <a:solidFill>
          <a:schemeClr val="accent1">
            <a:lumMod val="75000"/>
          </a:schemeClr>
        </a:solidFill>
      </dgm:spPr>
      <dgm:t>
        <a:bodyPr/>
        <a:lstStyle/>
        <a:p>
          <a:r>
            <a:rPr lang="fr-CA" sz="1600" noProof="0" dirty="0">
              <a:solidFill>
                <a:schemeClr val="bg1"/>
              </a:solidFill>
            </a:rPr>
            <a:t>Soutien de la direction</a:t>
          </a:r>
        </a:p>
      </dgm:t>
    </dgm:pt>
    <dgm:pt modelId="{4B9D3F0B-6B00-4801-B0F2-2197C32F2EDB}" type="parTrans" cxnId="{CB88446E-3C27-4E89-845F-8219C6F8D56E}">
      <dgm:prSet/>
      <dgm:spPr/>
      <dgm:t>
        <a:bodyPr/>
        <a:lstStyle/>
        <a:p>
          <a:endParaRPr lang="en-CA"/>
        </a:p>
      </dgm:t>
    </dgm:pt>
    <dgm:pt modelId="{A5E1EB07-3230-402E-9BAA-9E514652FA17}" type="sibTrans" cxnId="{CB88446E-3C27-4E89-845F-8219C6F8D56E}">
      <dgm:prSet/>
      <dgm:spPr/>
      <dgm:t>
        <a:bodyPr/>
        <a:lstStyle/>
        <a:p>
          <a:endParaRPr lang="en-CA"/>
        </a:p>
      </dgm:t>
    </dgm:pt>
    <dgm:pt modelId="{6C73350D-506A-42F7-84E9-2E188D2C21BD}">
      <dgm:prSet phldrT="[Text]" custT="1"/>
      <dgm:spPr>
        <a:solidFill>
          <a:schemeClr val="accent1">
            <a:lumMod val="75000"/>
          </a:schemeClr>
        </a:solidFill>
      </dgm:spPr>
      <dgm:t>
        <a:bodyPr/>
        <a:lstStyle/>
        <a:p>
          <a:r>
            <a:rPr lang="fr-CA" sz="1600" noProof="0" dirty="0">
              <a:solidFill>
                <a:schemeClr val="bg1"/>
              </a:solidFill>
            </a:rPr>
            <a:t>Culture organisationnelle et orientation stratégique</a:t>
          </a:r>
        </a:p>
      </dgm:t>
    </dgm:pt>
    <dgm:pt modelId="{FEC0B6E2-EF32-4DA0-9A42-BCE135526C13}" type="parTrans" cxnId="{B62CB81E-3C18-4957-AC50-5519C78C8B2B}">
      <dgm:prSet/>
      <dgm:spPr/>
      <dgm:t>
        <a:bodyPr/>
        <a:lstStyle/>
        <a:p>
          <a:endParaRPr lang="en-CA"/>
        </a:p>
      </dgm:t>
    </dgm:pt>
    <dgm:pt modelId="{1C6220EF-7CC3-4B28-B04A-BA9B6D358FB4}" type="sibTrans" cxnId="{B62CB81E-3C18-4957-AC50-5519C78C8B2B}">
      <dgm:prSet/>
      <dgm:spPr/>
      <dgm:t>
        <a:bodyPr/>
        <a:lstStyle/>
        <a:p>
          <a:endParaRPr lang="en-CA"/>
        </a:p>
      </dgm:t>
    </dgm:pt>
    <dgm:pt modelId="{A2141B19-3B4D-4F29-837B-0D4C73049EC1}">
      <dgm:prSet phldrT="[Text]" custT="1"/>
      <dgm:spPr>
        <a:solidFill>
          <a:schemeClr val="accent1">
            <a:lumMod val="75000"/>
          </a:schemeClr>
        </a:solidFill>
      </dgm:spPr>
      <dgm:t>
        <a:bodyPr/>
        <a:lstStyle/>
        <a:p>
          <a:r>
            <a:rPr lang="fr-CA" sz="1600" noProof="0" dirty="0">
              <a:solidFill>
                <a:schemeClr val="bg1"/>
              </a:solidFill>
            </a:rPr>
            <a:t>Structure hiérarchique et descriptions de poste</a:t>
          </a:r>
        </a:p>
      </dgm:t>
    </dgm:pt>
    <dgm:pt modelId="{CB7B4A32-E6A2-4429-98EE-D5F97B0EE951}" type="parTrans" cxnId="{B7400BAF-304F-4A07-BE7B-0CC36DFA2039}">
      <dgm:prSet/>
      <dgm:spPr/>
      <dgm:t>
        <a:bodyPr/>
        <a:lstStyle/>
        <a:p>
          <a:endParaRPr lang="en-CA"/>
        </a:p>
      </dgm:t>
    </dgm:pt>
    <dgm:pt modelId="{69DE1AB2-4413-409F-98FB-A2F11E5E7D54}" type="sibTrans" cxnId="{B7400BAF-304F-4A07-BE7B-0CC36DFA2039}">
      <dgm:prSet/>
      <dgm:spPr/>
      <dgm:t>
        <a:bodyPr/>
        <a:lstStyle/>
        <a:p>
          <a:endParaRPr lang="en-CA"/>
        </a:p>
      </dgm:t>
    </dgm:pt>
    <dgm:pt modelId="{6E187309-17E5-409B-8C19-E39C4411370A}">
      <dgm:prSet phldrT="[Text]" custT="1"/>
      <dgm:spPr>
        <a:solidFill>
          <a:schemeClr val="accent1">
            <a:lumMod val="75000"/>
          </a:schemeClr>
        </a:solidFill>
      </dgm:spPr>
      <dgm:t>
        <a:bodyPr/>
        <a:lstStyle/>
        <a:p>
          <a:r>
            <a:rPr lang="fr-CA" sz="1600" noProof="0" dirty="0">
              <a:solidFill>
                <a:schemeClr val="bg1"/>
              </a:solidFill>
            </a:rPr>
            <a:t>Collaboration et communication entre les agences et au sein de ces dernières</a:t>
          </a:r>
        </a:p>
      </dgm:t>
    </dgm:pt>
    <dgm:pt modelId="{F3720C74-6EFC-4813-97C1-D4BDE768948A}" type="parTrans" cxnId="{9018C615-DE0D-4289-9294-14798C301411}">
      <dgm:prSet/>
      <dgm:spPr/>
      <dgm:t>
        <a:bodyPr/>
        <a:lstStyle/>
        <a:p>
          <a:endParaRPr lang="fr-CA"/>
        </a:p>
      </dgm:t>
    </dgm:pt>
    <dgm:pt modelId="{A5210A5B-8CD8-463C-B0CD-A659A77D152F}" type="sibTrans" cxnId="{9018C615-DE0D-4289-9294-14798C301411}">
      <dgm:prSet/>
      <dgm:spPr/>
      <dgm:t>
        <a:bodyPr/>
        <a:lstStyle/>
        <a:p>
          <a:endParaRPr lang="fr-CA"/>
        </a:p>
      </dgm:t>
    </dgm:pt>
    <dgm:pt modelId="{4768D19E-F3C1-4D35-9146-5C44A84DCE24}">
      <dgm:prSet phldrT="[Text]" custT="1"/>
      <dgm:spPr>
        <a:solidFill>
          <a:schemeClr val="accent1">
            <a:lumMod val="75000"/>
          </a:schemeClr>
        </a:solidFill>
      </dgm:spPr>
      <dgm:t>
        <a:bodyPr/>
        <a:lstStyle/>
        <a:p>
          <a:r>
            <a:rPr lang="fr-CA" sz="1600" noProof="0" dirty="0">
              <a:solidFill>
                <a:schemeClr val="bg1"/>
              </a:solidFill>
            </a:rPr>
            <a:t>Réglementation appropriée et flexible</a:t>
          </a:r>
        </a:p>
      </dgm:t>
    </dgm:pt>
    <dgm:pt modelId="{D0336823-FC10-4D99-AB10-44C13E2CFFA5}" type="parTrans" cxnId="{CB8204E1-E252-421E-80CA-2DF6B093C192}">
      <dgm:prSet/>
      <dgm:spPr/>
      <dgm:t>
        <a:bodyPr/>
        <a:lstStyle/>
        <a:p>
          <a:endParaRPr lang="fr-CA"/>
        </a:p>
      </dgm:t>
    </dgm:pt>
    <dgm:pt modelId="{DE694580-293F-43CE-AEB8-BA5C7CF51D0A}" type="sibTrans" cxnId="{CB8204E1-E252-421E-80CA-2DF6B093C192}">
      <dgm:prSet/>
      <dgm:spPr/>
      <dgm:t>
        <a:bodyPr/>
        <a:lstStyle/>
        <a:p>
          <a:endParaRPr lang="fr-CA"/>
        </a:p>
      </dgm:t>
    </dgm:pt>
    <dgm:pt modelId="{63233A7B-EBD8-4BFE-B3FA-DEFD690ECE55}" type="pres">
      <dgm:prSet presAssocID="{43D8B79A-668C-4CA3-B505-BDE1EEDF29E1}" presName="linearFlow" presStyleCnt="0">
        <dgm:presLayoutVars>
          <dgm:dir/>
          <dgm:animLvl val="lvl"/>
          <dgm:resizeHandles/>
        </dgm:presLayoutVars>
      </dgm:prSet>
      <dgm:spPr/>
      <dgm:t>
        <a:bodyPr/>
        <a:lstStyle/>
        <a:p>
          <a:endParaRPr lang="en-CA"/>
        </a:p>
      </dgm:t>
    </dgm:pt>
    <dgm:pt modelId="{AF3EB0FF-15DF-49E5-9E99-1C6F99A29412}" type="pres">
      <dgm:prSet presAssocID="{870FD72F-8839-4422-9E57-91B3B2934E5A}" presName="compositeNode" presStyleCnt="0">
        <dgm:presLayoutVars>
          <dgm:bulletEnabled val="1"/>
        </dgm:presLayoutVars>
      </dgm:prSet>
      <dgm:spPr/>
    </dgm:pt>
    <dgm:pt modelId="{C19EF8F6-7DAF-45BE-8037-9596F9ABD270}" type="pres">
      <dgm:prSet presAssocID="{870FD72F-8839-4422-9E57-91B3B2934E5A}" presName="image" presStyleLbl="fgImgPlace1" presStyleIdx="0" presStyleCnt="2" custScaleY="100016"/>
      <dgm:spPr>
        <a:solidFill>
          <a:schemeClr val="bg1"/>
        </a:solidFill>
      </dgm:spPr>
    </dgm:pt>
    <dgm:pt modelId="{3A8DFB05-02E3-4A3C-AB1C-ADE0FC2226E9}" type="pres">
      <dgm:prSet presAssocID="{870FD72F-8839-4422-9E57-91B3B2934E5A}" presName="childNode" presStyleLbl="node1" presStyleIdx="0" presStyleCnt="2">
        <dgm:presLayoutVars>
          <dgm:bulletEnabled val="1"/>
        </dgm:presLayoutVars>
      </dgm:prSet>
      <dgm:spPr/>
      <dgm:t>
        <a:bodyPr/>
        <a:lstStyle/>
        <a:p>
          <a:endParaRPr lang="en-CA"/>
        </a:p>
      </dgm:t>
    </dgm:pt>
    <dgm:pt modelId="{CCBFBA09-747A-4931-82BB-A6A4C0283CF7}" type="pres">
      <dgm:prSet presAssocID="{870FD72F-8839-4422-9E57-91B3B2934E5A}" presName="parentNode" presStyleLbl="revTx" presStyleIdx="0" presStyleCnt="2">
        <dgm:presLayoutVars>
          <dgm:chMax val="0"/>
          <dgm:bulletEnabled val="1"/>
        </dgm:presLayoutVars>
      </dgm:prSet>
      <dgm:spPr/>
      <dgm:t>
        <a:bodyPr/>
        <a:lstStyle/>
        <a:p>
          <a:endParaRPr lang="en-CA"/>
        </a:p>
      </dgm:t>
    </dgm:pt>
    <dgm:pt modelId="{81F0D340-8080-4AF3-8D61-99F75A2AB9E1}" type="pres">
      <dgm:prSet presAssocID="{5CF45E4A-773F-413F-A015-4AD033A39AF4}" presName="sibTrans" presStyleCnt="0"/>
      <dgm:spPr/>
    </dgm:pt>
    <dgm:pt modelId="{E5F66B4B-0571-4160-9916-5DB6E63141F8}" type="pres">
      <dgm:prSet presAssocID="{0D965A98-B3D2-49A8-B7A1-A7DA85EF1BAF}" presName="compositeNode" presStyleCnt="0">
        <dgm:presLayoutVars>
          <dgm:bulletEnabled val="1"/>
        </dgm:presLayoutVars>
      </dgm:prSet>
      <dgm:spPr/>
    </dgm:pt>
    <dgm:pt modelId="{58C0EFA6-CF53-4BEA-8A99-34A4D1C4752C}" type="pres">
      <dgm:prSet presAssocID="{0D965A98-B3D2-49A8-B7A1-A7DA85EF1BAF}" presName="image" presStyleLbl="fgImgPlace1" presStyleIdx="1" presStyleCnt="2" custLinFactNeighborX="-46050" custLinFactNeighborY="-5176"/>
      <dgm:spPr>
        <a:blipFill>
          <a:blip xmlns:r="http://schemas.openxmlformats.org/officeDocument/2006/relationships" r:embed="rId1" cstate="screen">
            <a:extLst>
              <a:ext uri="{28A0092B-C50C-407E-A947-70E740481C1C}">
                <a14:useLocalDpi xmlns:a14="http://schemas.microsoft.com/office/drawing/2010/main" val="0"/>
              </a:ext>
            </a:extLst>
          </a:blip>
          <a:srcRect/>
          <a:stretch>
            <a:fillRect/>
          </a:stretch>
        </a:blipFill>
      </dgm:spPr>
      <dgm:t>
        <a:bodyPr/>
        <a:lstStyle/>
        <a:p>
          <a:endParaRPr lang="en-CA"/>
        </a:p>
      </dgm:t>
    </dgm:pt>
    <dgm:pt modelId="{2D5E736D-B17B-4774-9150-94EEAFC95D1A}" type="pres">
      <dgm:prSet presAssocID="{0D965A98-B3D2-49A8-B7A1-A7DA85EF1BAF}" presName="childNode" presStyleLbl="node1" presStyleIdx="1" presStyleCnt="2" custScaleX="153580" custScaleY="111643" custLinFactNeighborX="10354" custLinFactNeighborY="13266">
        <dgm:presLayoutVars>
          <dgm:bulletEnabled val="1"/>
        </dgm:presLayoutVars>
      </dgm:prSet>
      <dgm:spPr/>
      <dgm:t>
        <a:bodyPr/>
        <a:lstStyle/>
        <a:p>
          <a:endParaRPr lang="en-CA"/>
        </a:p>
      </dgm:t>
    </dgm:pt>
    <dgm:pt modelId="{375CCBD3-815D-4D6D-BA85-313AB3B691BF}" type="pres">
      <dgm:prSet presAssocID="{0D965A98-B3D2-49A8-B7A1-A7DA85EF1BAF}" presName="parentNode" presStyleLbl="revTx" presStyleIdx="1" presStyleCnt="2" custLinFactNeighborX="-92097">
        <dgm:presLayoutVars>
          <dgm:chMax val="0"/>
          <dgm:bulletEnabled val="1"/>
        </dgm:presLayoutVars>
      </dgm:prSet>
      <dgm:spPr/>
      <dgm:t>
        <a:bodyPr/>
        <a:lstStyle/>
        <a:p>
          <a:endParaRPr lang="en-CA"/>
        </a:p>
      </dgm:t>
    </dgm:pt>
  </dgm:ptLst>
  <dgm:cxnLst>
    <dgm:cxn modelId="{3B6DEEFE-496E-4FE7-AFBA-B35125A5000B}" type="presOf" srcId="{918D3131-781C-43CE-AD18-95569D43788F}" destId="{2D5E736D-B17B-4774-9150-94EEAFC95D1A}" srcOrd="0" destOrd="0" presId="urn:microsoft.com/office/officeart/2005/8/layout/hList2"/>
    <dgm:cxn modelId="{62EA32FA-3797-4ADB-BC54-FA86E131E9F6}" srcId="{43D8B79A-668C-4CA3-B505-BDE1EEDF29E1}" destId="{0D965A98-B3D2-49A8-B7A1-A7DA85EF1BAF}" srcOrd="1" destOrd="0" parTransId="{4A7B35F8-8C29-4720-B1E3-A0158C481506}" sibTransId="{9B2E8AC0-FC74-4C46-AEFE-E16AC96367DA}"/>
    <dgm:cxn modelId="{AFD4F5E5-6A21-4529-83FE-8BDE71028DD0}" type="presOf" srcId="{D3556366-B587-48A5-9B16-2CCB96E29DCE}" destId="{3A8DFB05-02E3-4A3C-AB1C-ADE0FC2226E9}" srcOrd="0" destOrd="1" presId="urn:microsoft.com/office/officeart/2005/8/layout/hList2"/>
    <dgm:cxn modelId="{245F733A-137A-4443-B04B-6C3953B34797}" type="presOf" srcId="{43D8B79A-668C-4CA3-B505-BDE1EEDF29E1}" destId="{63233A7B-EBD8-4BFE-B3FA-DEFD690ECE55}" srcOrd="0" destOrd="0" presId="urn:microsoft.com/office/officeart/2005/8/layout/hList2"/>
    <dgm:cxn modelId="{65986D7C-B566-4B3C-8207-DBFA420FC172}" type="presOf" srcId="{3830C8C6-2C51-4359-AB33-D7447A5547DB}" destId="{3A8DFB05-02E3-4A3C-AB1C-ADE0FC2226E9}" srcOrd="0" destOrd="5" presId="urn:microsoft.com/office/officeart/2005/8/layout/hList2"/>
    <dgm:cxn modelId="{473F5AA1-BB79-42BA-B82A-A386AFEA5329}" type="presOf" srcId="{5D1F0A9F-C21D-4EBC-A2C6-59811FEA6884}" destId="{3A8DFB05-02E3-4A3C-AB1C-ADE0FC2226E9}" srcOrd="0" destOrd="3" presId="urn:microsoft.com/office/officeart/2005/8/layout/hList2"/>
    <dgm:cxn modelId="{1BC1B03F-16F1-4B4D-ABE3-54F3AF77672D}" srcId="{870FD72F-8839-4422-9E57-91B3B2934E5A}" destId="{DE6D575F-365A-404B-B0C0-8BC3EA70AE51}" srcOrd="0" destOrd="0" parTransId="{7491478D-247E-4F58-B94F-103A9128AB80}" sibTransId="{E536BE4F-C17D-437C-9314-BE3DC55A5E38}"/>
    <dgm:cxn modelId="{267096FB-CDE4-4C53-B13A-2F831C3192F6}" type="presOf" srcId="{4768D19E-F3C1-4D35-9146-5C44A84DCE24}" destId="{2D5E736D-B17B-4774-9150-94EEAFC95D1A}" srcOrd="0" destOrd="6" presId="urn:microsoft.com/office/officeart/2005/8/layout/hList2"/>
    <dgm:cxn modelId="{CB88446E-3C27-4E89-845F-8219C6F8D56E}" srcId="{0D965A98-B3D2-49A8-B7A1-A7DA85EF1BAF}" destId="{B248A680-817F-4913-BD8A-E9626E77C550}" srcOrd="2" destOrd="0" parTransId="{4B9D3F0B-6B00-4801-B0F2-2197C32F2EDB}" sibTransId="{A5E1EB07-3230-402E-9BAA-9E514652FA17}"/>
    <dgm:cxn modelId="{363C0DE6-CCF9-4DF2-BF65-7B428BA4047D}" type="presOf" srcId="{AB78EC7E-8AE5-460F-8281-4147153CBA4C}" destId="{2D5E736D-B17B-4774-9150-94EEAFC95D1A}" srcOrd="0" destOrd="1" presId="urn:microsoft.com/office/officeart/2005/8/layout/hList2"/>
    <dgm:cxn modelId="{031C8DF9-CA89-413D-A7AE-B50B32135C2F}" srcId="{870FD72F-8839-4422-9E57-91B3B2934E5A}" destId="{E0AAE02C-CBF2-40E6-8603-9974FE385036}" srcOrd="4" destOrd="0" parTransId="{A1A91AB1-33CA-4AC6-9410-5CFC9DEC666C}" sibTransId="{65C8C6AD-683F-4AD0-929B-62970C8B2720}"/>
    <dgm:cxn modelId="{D7257C9E-0595-43CC-9A12-0F299F1F0AA8}" srcId="{0D965A98-B3D2-49A8-B7A1-A7DA85EF1BAF}" destId="{918D3131-781C-43CE-AD18-95569D43788F}" srcOrd="0" destOrd="0" parTransId="{0FD382BE-FD3F-4C21-914F-7ABD88F5528A}" sibTransId="{BD4F7F1C-DFD9-47FA-8F2E-E35B2B6201CA}"/>
    <dgm:cxn modelId="{CB8204E1-E252-421E-80CA-2DF6B093C192}" srcId="{0D965A98-B3D2-49A8-B7A1-A7DA85EF1BAF}" destId="{4768D19E-F3C1-4D35-9146-5C44A84DCE24}" srcOrd="6" destOrd="0" parTransId="{D0336823-FC10-4D99-AB10-44C13E2CFFA5}" sibTransId="{DE694580-293F-43CE-AEB8-BA5C7CF51D0A}"/>
    <dgm:cxn modelId="{B62CB81E-3C18-4957-AC50-5519C78C8B2B}" srcId="{0D965A98-B3D2-49A8-B7A1-A7DA85EF1BAF}" destId="{6C73350D-506A-42F7-84E9-2E188D2C21BD}" srcOrd="3" destOrd="0" parTransId="{FEC0B6E2-EF32-4DA0-9A42-BCE135526C13}" sibTransId="{1C6220EF-7CC3-4B28-B04A-BA9B6D358FB4}"/>
    <dgm:cxn modelId="{97C31FF8-15D4-444C-B7B2-E49700D52186}" type="presOf" srcId="{6C73350D-506A-42F7-84E9-2E188D2C21BD}" destId="{2D5E736D-B17B-4774-9150-94EEAFC95D1A}" srcOrd="0" destOrd="3" presId="urn:microsoft.com/office/officeart/2005/8/layout/hList2"/>
    <dgm:cxn modelId="{1E9F4008-14DF-42D2-B9B7-EB20CF36EFC3}" type="presOf" srcId="{6E187309-17E5-409B-8C19-E39C4411370A}" destId="{2D5E736D-B17B-4774-9150-94EEAFC95D1A}" srcOrd="0" destOrd="4" presId="urn:microsoft.com/office/officeart/2005/8/layout/hList2"/>
    <dgm:cxn modelId="{619DFE9E-F740-472F-AD6B-C2D28F9B9624}" srcId="{870FD72F-8839-4422-9E57-91B3B2934E5A}" destId="{C5D63295-66CF-4E6B-A8F6-413DFA307594}" srcOrd="2" destOrd="0" parTransId="{574C06C3-888B-4345-B45A-BE0CDC96D9EC}" sibTransId="{AE3360E3-1891-424F-9C69-162059FBAFBC}"/>
    <dgm:cxn modelId="{D0E07953-FF99-46C0-BE14-14B89FFE542E}" type="presOf" srcId="{B248A680-817F-4913-BD8A-E9626E77C550}" destId="{2D5E736D-B17B-4774-9150-94EEAFC95D1A}" srcOrd="0" destOrd="2" presId="urn:microsoft.com/office/officeart/2005/8/layout/hList2"/>
    <dgm:cxn modelId="{CB8160F4-3611-43C0-8E30-6A7095C7ED35}" srcId="{870FD72F-8839-4422-9E57-91B3B2934E5A}" destId="{5D1F0A9F-C21D-4EBC-A2C6-59811FEA6884}" srcOrd="3" destOrd="0" parTransId="{31D9FBE9-CE67-4BBC-88D9-A245834E9E9C}" sibTransId="{5F2D9E91-A25B-454B-A8C2-BC4F62ECE9E6}"/>
    <dgm:cxn modelId="{3124BBA9-F8B9-436C-87D3-A169419022C3}" type="presOf" srcId="{A2141B19-3B4D-4F29-837B-0D4C73049EC1}" destId="{2D5E736D-B17B-4774-9150-94EEAFC95D1A}" srcOrd="0" destOrd="5" presId="urn:microsoft.com/office/officeart/2005/8/layout/hList2"/>
    <dgm:cxn modelId="{B7400BAF-304F-4A07-BE7B-0CC36DFA2039}" srcId="{0D965A98-B3D2-49A8-B7A1-A7DA85EF1BAF}" destId="{A2141B19-3B4D-4F29-837B-0D4C73049EC1}" srcOrd="5" destOrd="0" parTransId="{CB7B4A32-E6A2-4429-98EE-D5F97B0EE951}" sibTransId="{69DE1AB2-4413-409F-98FB-A2F11E5E7D54}"/>
    <dgm:cxn modelId="{5F25EC75-96AA-4806-BE48-3C8AB3EE7608}" type="presOf" srcId="{C5D63295-66CF-4E6B-A8F6-413DFA307594}" destId="{3A8DFB05-02E3-4A3C-AB1C-ADE0FC2226E9}" srcOrd="0" destOrd="2" presId="urn:microsoft.com/office/officeart/2005/8/layout/hList2"/>
    <dgm:cxn modelId="{5D9018EE-6A17-49B5-BAB2-ECA8E7E853ED}" type="presOf" srcId="{870FD72F-8839-4422-9E57-91B3B2934E5A}" destId="{CCBFBA09-747A-4931-82BB-A6A4C0283CF7}" srcOrd="0" destOrd="0" presId="urn:microsoft.com/office/officeart/2005/8/layout/hList2"/>
    <dgm:cxn modelId="{91E5EDE3-E0E7-4E20-A7E5-C00919231AF6}" srcId="{870FD72F-8839-4422-9E57-91B3B2934E5A}" destId="{3830C8C6-2C51-4359-AB33-D7447A5547DB}" srcOrd="5" destOrd="0" parTransId="{3CCBC095-0E8A-43A7-97EA-77233215F81B}" sibTransId="{1B8E98A4-8077-4E6C-A17F-DF3A1C8141FB}"/>
    <dgm:cxn modelId="{5C016D4B-6826-408B-8DB6-3335DEFE31D7}" srcId="{0D965A98-B3D2-49A8-B7A1-A7DA85EF1BAF}" destId="{AB78EC7E-8AE5-460F-8281-4147153CBA4C}" srcOrd="1" destOrd="0" parTransId="{944FA75B-4488-4C01-9A36-77344D0E843D}" sibTransId="{3AF8542C-0ECB-4F2E-9C3D-F00027D35C7A}"/>
    <dgm:cxn modelId="{203A8CA0-D666-4CA3-991F-6D1686BC9FD5}" type="presOf" srcId="{0D965A98-B3D2-49A8-B7A1-A7DA85EF1BAF}" destId="{375CCBD3-815D-4D6D-BA85-313AB3B691BF}" srcOrd="0" destOrd="0" presId="urn:microsoft.com/office/officeart/2005/8/layout/hList2"/>
    <dgm:cxn modelId="{7538BFDD-E8CC-4C67-B7EA-569FFFE7A72D}" srcId="{43D8B79A-668C-4CA3-B505-BDE1EEDF29E1}" destId="{870FD72F-8839-4422-9E57-91B3B2934E5A}" srcOrd="0" destOrd="0" parTransId="{7BEE6CF7-E3D2-4733-977A-E41A1D321002}" sibTransId="{5CF45E4A-773F-413F-A015-4AD033A39AF4}"/>
    <dgm:cxn modelId="{216ACC40-A943-4BDC-85B9-8524B74D3930}" type="presOf" srcId="{DE6D575F-365A-404B-B0C0-8BC3EA70AE51}" destId="{3A8DFB05-02E3-4A3C-AB1C-ADE0FC2226E9}" srcOrd="0" destOrd="0" presId="urn:microsoft.com/office/officeart/2005/8/layout/hList2"/>
    <dgm:cxn modelId="{9018C615-DE0D-4289-9294-14798C301411}" srcId="{0D965A98-B3D2-49A8-B7A1-A7DA85EF1BAF}" destId="{6E187309-17E5-409B-8C19-E39C4411370A}" srcOrd="4" destOrd="0" parTransId="{F3720C74-6EFC-4813-97C1-D4BDE768948A}" sibTransId="{A5210A5B-8CD8-463C-B0CD-A659A77D152F}"/>
    <dgm:cxn modelId="{4C217AEE-7956-4CA2-9F48-E0DFE29254A7}" type="presOf" srcId="{E0AAE02C-CBF2-40E6-8603-9974FE385036}" destId="{3A8DFB05-02E3-4A3C-AB1C-ADE0FC2226E9}" srcOrd="0" destOrd="4" presId="urn:microsoft.com/office/officeart/2005/8/layout/hList2"/>
    <dgm:cxn modelId="{222075CA-C2E3-41F0-9772-6C653F91C574}" srcId="{870FD72F-8839-4422-9E57-91B3B2934E5A}" destId="{D3556366-B587-48A5-9B16-2CCB96E29DCE}" srcOrd="1" destOrd="0" parTransId="{AA4BB605-7FEB-4DEB-B288-19114E21231F}" sibTransId="{AA422C88-71E1-41A2-8974-04DEA29EDD86}"/>
    <dgm:cxn modelId="{58103E39-D52D-4215-940D-2B60030519CD}" type="presParOf" srcId="{63233A7B-EBD8-4BFE-B3FA-DEFD690ECE55}" destId="{AF3EB0FF-15DF-49E5-9E99-1C6F99A29412}" srcOrd="0" destOrd="0" presId="urn:microsoft.com/office/officeart/2005/8/layout/hList2"/>
    <dgm:cxn modelId="{A4718F5D-2E3A-487F-8E17-B6976FFB65AF}" type="presParOf" srcId="{AF3EB0FF-15DF-49E5-9E99-1C6F99A29412}" destId="{C19EF8F6-7DAF-45BE-8037-9596F9ABD270}" srcOrd="0" destOrd="0" presId="urn:microsoft.com/office/officeart/2005/8/layout/hList2"/>
    <dgm:cxn modelId="{F0564EE1-892D-44E6-A0EB-2EC80757F8D2}" type="presParOf" srcId="{AF3EB0FF-15DF-49E5-9E99-1C6F99A29412}" destId="{3A8DFB05-02E3-4A3C-AB1C-ADE0FC2226E9}" srcOrd="1" destOrd="0" presId="urn:microsoft.com/office/officeart/2005/8/layout/hList2"/>
    <dgm:cxn modelId="{C0DB3E56-4AF5-432F-9424-8897785BE443}" type="presParOf" srcId="{AF3EB0FF-15DF-49E5-9E99-1C6F99A29412}" destId="{CCBFBA09-747A-4931-82BB-A6A4C0283CF7}" srcOrd="2" destOrd="0" presId="urn:microsoft.com/office/officeart/2005/8/layout/hList2"/>
    <dgm:cxn modelId="{D31E9718-A127-461E-8D5C-5A25EBA3BA38}" type="presParOf" srcId="{63233A7B-EBD8-4BFE-B3FA-DEFD690ECE55}" destId="{81F0D340-8080-4AF3-8D61-99F75A2AB9E1}" srcOrd="1" destOrd="0" presId="urn:microsoft.com/office/officeart/2005/8/layout/hList2"/>
    <dgm:cxn modelId="{11CBD389-4560-4A47-AC82-AEDC0A2A9D46}" type="presParOf" srcId="{63233A7B-EBD8-4BFE-B3FA-DEFD690ECE55}" destId="{E5F66B4B-0571-4160-9916-5DB6E63141F8}" srcOrd="2" destOrd="0" presId="urn:microsoft.com/office/officeart/2005/8/layout/hList2"/>
    <dgm:cxn modelId="{30807A19-9277-4003-997A-FE604A33A8D0}" type="presParOf" srcId="{E5F66B4B-0571-4160-9916-5DB6E63141F8}" destId="{58C0EFA6-CF53-4BEA-8A99-34A4D1C4752C}" srcOrd="0" destOrd="0" presId="urn:microsoft.com/office/officeart/2005/8/layout/hList2"/>
    <dgm:cxn modelId="{1FD9CA90-6964-48B4-A165-63EA7676EAE4}" type="presParOf" srcId="{E5F66B4B-0571-4160-9916-5DB6E63141F8}" destId="{2D5E736D-B17B-4774-9150-94EEAFC95D1A}" srcOrd="1" destOrd="0" presId="urn:microsoft.com/office/officeart/2005/8/layout/hList2"/>
    <dgm:cxn modelId="{6748C93A-4FAB-430D-A6F7-EECCE9E0F8C9}" type="presParOf" srcId="{E5F66B4B-0571-4160-9916-5DB6E63141F8}" destId="{375CCBD3-815D-4D6D-BA85-313AB3B691BF}" srcOrd="2" destOrd="0" presId="urn:microsoft.com/office/officeart/2005/8/layout/h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55D5BA-9D9D-4D96-85C7-5F97093140B0}"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69917310-5890-47A2-9229-BC57F4447227}">
      <dgm:prSet phldrT="[Text]" custT="1"/>
      <dgm:spPr/>
      <dgm:t>
        <a:bodyPr/>
        <a:lstStyle/>
        <a:p>
          <a:r>
            <a:rPr lang="fr-CA" sz="1850" b="1" noProof="0" dirty="0"/>
            <a:t>Concepts généraux </a:t>
          </a:r>
          <a:r>
            <a:rPr lang="fr-CA" sz="1850" b="1" baseline="0" noProof="0" dirty="0"/>
            <a:t>:</a:t>
          </a:r>
          <a:endParaRPr lang="fr-CA" sz="1850" b="1" noProof="0" dirty="0"/>
        </a:p>
        <a:p>
          <a:r>
            <a:rPr lang="fr-CA" sz="1850" b="0" noProof="0" dirty="0">
              <a:solidFill>
                <a:schemeClr val="tx1"/>
              </a:solidFill>
            </a:rPr>
            <a:t>Justice environnementale</a:t>
          </a:r>
        </a:p>
        <a:p>
          <a:r>
            <a:rPr lang="fr-CA" sz="1850" b="0" noProof="0" dirty="0">
              <a:solidFill>
                <a:schemeClr val="tx1"/>
              </a:solidFill>
            </a:rPr>
            <a:t>Politiques publiques favorables à la santé</a:t>
          </a:r>
        </a:p>
        <a:p>
          <a:r>
            <a:rPr lang="fr-CA" sz="1850" b="0" baseline="0" noProof="0" dirty="0">
              <a:solidFill>
                <a:schemeClr val="tx1"/>
              </a:solidFill>
            </a:rPr>
            <a:t>Santé dans toutes les politiques</a:t>
          </a:r>
        </a:p>
        <a:p>
          <a:r>
            <a:rPr lang="fr-CA" sz="1850" b="0" baseline="0" noProof="0" dirty="0">
              <a:solidFill>
                <a:schemeClr val="tx1"/>
              </a:solidFill>
            </a:rPr>
            <a:t>Collectivités en santé</a:t>
          </a:r>
        </a:p>
        <a:p>
          <a:r>
            <a:rPr lang="fr-CA" sz="1850" b="0" baseline="0" noProof="0" dirty="0">
              <a:solidFill>
                <a:schemeClr val="tx1"/>
              </a:solidFill>
            </a:rPr>
            <a:t>Une seule santé</a:t>
          </a:r>
          <a:endParaRPr lang="fr-CA" sz="1850" noProof="0" dirty="0">
            <a:solidFill>
              <a:schemeClr val="tx1"/>
            </a:solidFill>
          </a:endParaRPr>
        </a:p>
      </dgm:t>
    </dgm:pt>
    <dgm:pt modelId="{7E1E278A-33BC-4FCA-9967-93A51533EF67}" type="parTrans" cxnId="{D4C45907-C973-4E4C-8238-B41D7C449B99}">
      <dgm:prSet/>
      <dgm:spPr/>
      <dgm:t>
        <a:bodyPr/>
        <a:lstStyle/>
        <a:p>
          <a:endParaRPr lang="en-US"/>
        </a:p>
      </dgm:t>
    </dgm:pt>
    <dgm:pt modelId="{74C71860-C128-4C89-8E21-8D043D706AEE}" type="sibTrans" cxnId="{D4C45907-C973-4E4C-8238-B41D7C449B99}">
      <dgm:prSet/>
      <dgm:spPr/>
      <dgm:t>
        <a:bodyPr/>
        <a:lstStyle/>
        <a:p>
          <a:endParaRPr lang="en-US"/>
        </a:p>
      </dgm:t>
    </dgm:pt>
    <dgm:pt modelId="{B55B9B62-54EF-44F6-85AD-ABC2895534B1}">
      <dgm:prSet phldrT="[Text]" custT="1"/>
      <dgm:spPr/>
      <dgm:t>
        <a:bodyPr/>
        <a:lstStyle/>
        <a:p>
          <a:r>
            <a:rPr lang="fr-CA" sz="1850" b="1" noProof="0" dirty="0">
              <a:solidFill>
                <a:schemeClr val="tx1"/>
              </a:solidFill>
            </a:rPr>
            <a:t>Outils de mise en œuvre :</a:t>
          </a:r>
        </a:p>
        <a:p>
          <a:r>
            <a:rPr lang="fr-CA" sz="1850" noProof="0" dirty="0">
              <a:solidFill>
                <a:schemeClr val="tx1"/>
              </a:solidFill>
            </a:rPr>
            <a:t>Évaluation des effets sur la santé</a:t>
          </a:r>
        </a:p>
        <a:p>
          <a:r>
            <a:rPr lang="fr-CA" sz="1850" noProof="0" dirty="0">
              <a:solidFill>
                <a:schemeClr val="tx1"/>
              </a:solidFill>
            </a:rPr>
            <a:t>SIG</a:t>
          </a:r>
        </a:p>
        <a:p>
          <a:r>
            <a:rPr lang="fr-CA" sz="1850" noProof="0" dirty="0">
              <a:solidFill>
                <a:schemeClr val="tx1"/>
              </a:solidFill>
            </a:rPr>
            <a:t>Participation de la collectivité</a:t>
          </a:r>
          <a:endParaRPr lang="fr-CA" sz="1850" baseline="0" noProof="0" dirty="0">
            <a:solidFill>
              <a:schemeClr val="tx1"/>
            </a:solidFill>
          </a:endParaRPr>
        </a:p>
        <a:p>
          <a:r>
            <a:rPr lang="fr-CA" sz="1850" baseline="0" noProof="0" dirty="0">
              <a:solidFill>
                <a:schemeClr val="tx1"/>
              </a:solidFill>
            </a:rPr>
            <a:t>Champions de la santé publique</a:t>
          </a:r>
          <a:endParaRPr lang="fr-CA" sz="1850" noProof="0" dirty="0">
            <a:solidFill>
              <a:schemeClr val="tx1"/>
            </a:solidFill>
          </a:endParaRPr>
        </a:p>
      </dgm:t>
    </dgm:pt>
    <dgm:pt modelId="{44AED580-638F-4C6F-9444-9FFA5AFF9F4A}" type="sibTrans" cxnId="{A55837DA-6B71-4C7E-84A0-DD2A209AE3F3}">
      <dgm:prSet/>
      <dgm:spPr/>
      <dgm:t>
        <a:bodyPr/>
        <a:lstStyle/>
        <a:p>
          <a:endParaRPr lang="en-US"/>
        </a:p>
      </dgm:t>
    </dgm:pt>
    <dgm:pt modelId="{2ABB0043-C94C-4142-AE5F-5C612A921AE8}" type="parTrans" cxnId="{A55837DA-6B71-4C7E-84A0-DD2A209AE3F3}">
      <dgm:prSet/>
      <dgm:spPr/>
      <dgm:t>
        <a:bodyPr/>
        <a:lstStyle/>
        <a:p>
          <a:endParaRPr lang="en-US"/>
        </a:p>
      </dgm:t>
    </dgm:pt>
    <dgm:pt modelId="{68749B72-78BC-4604-988C-11E3643A0CC9}" type="pres">
      <dgm:prSet presAssocID="{0F55D5BA-9D9D-4D96-85C7-5F97093140B0}" presName="Name0" presStyleCnt="0">
        <dgm:presLayoutVars>
          <dgm:chMax val="2"/>
          <dgm:chPref val="2"/>
          <dgm:animLvl val="lvl"/>
        </dgm:presLayoutVars>
      </dgm:prSet>
      <dgm:spPr/>
      <dgm:t>
        <a:bodyPr/>
        <a:lstStyle/>
        <a:p>
          <a:endParaRPr lang="en-CA"/>
        </a:p>
      </dgm:t>
    </dgm:pt>
    <dgm:pt modelId="{CE4D3DC3-8758-4A42-A0B7-9B3751A22546}" type="pres">
      <dgm:prSet presAssocID="{0F55D5BA-9D9D-4D96-85C7-5F97093140B0}" presName="LeftText" presStyleLbl="revTx" presStyleIdx="0" presStyleCnt="0">
        <dgm:presLayoutVars>
          <dgm:bulletEnabled val="1"/>
        </dgm:presLayoutVars>
      </dgm:prSet>
      <dgm:spPr/>
      <dgm:t>
        <a:bodyPr/>
        <a:lstStyle/>
        <a:p>
          <a:endParaRPr lang="en-CA"/>
        </a:p>
      </dgm:t>
    </dgm:pt>
    <dgm:pt modelId="{BFD6A8D5-CA77-4AC4-BA6A-56E17F3341BA}" type="pres">
      <dgm:prSet presAssocID="{0F55D5BA-9D9D-4D96-85C7-5F97093140B0}" presName="LeftNode" presStyleLbl="bgImgPlace1" presStyleIdx="0" presStyleCnt="2" custScaleX="109234" custScaleY="107194" custLinFactNeighborX="-1078" custLinFactNeighborY="-1374">
        <dgm:presLayoutVars>
          <dgm:chMax val="2"/>
          <dgm:chPref val="2"/>
        </dgm:presLayoutVars>
      </dgm:prSet>
      <dgm:spPr/>
      <dgm:t>
        <a:bodyPr/>
        <a:lstStyle/>
        <a:p>
          <a:endParaRPr lang="en-CA"/>
        </a:p>
      </dgm:t>
    </dgm:pt>
    <dgm:pt modelId="{E97F3D15-6D4B-490B-B93D-95CDE11D1DA8}" type="pres">
      <dgm:prSet presAssocID="{0F55D5BA-9D9D-4D96-85C7-5F97093140B0}" presName="RightText" presStyleLbl="revTx" presStyleIdx="0" presStyleCnt="0">
        <dgm:presLayoutVars>
          <dgm:bulletEnabled val="1"/>
        </dgm:presLayoutVars>
      </dgm:prSet>
      <dgm:spPr/>
      <dgm:t>
        <a:bodyPr/>
        <a:lstStyle/>
        <a:p>
          <a:endParaRPr lang="en-CA"/>
        </a:p>
      </dgm:t>
    </dgm:pt>
    <dgm:pt modelId="{05A807AB-847E-4244-94E4-A9C5F1857682}" type="pres">
      <dgm:prSet presAssocID="{0F55D5BA-9D9D-4D96-85C7-5F97093140B0}" presName="RightNode" presStyleLbl="bgImgPlace1" presStyleIdx="1" presStyleCnt="2" custScaleX="105982" custScaleY="107647" custLinFactNeighborX="3982" custLinFactNeighborY="-2606">
        <dgm:presLayoutVars>
          <dgm:chMax val="0"/>
          <dgm:chPref val="0"/>
        </dgm:presLayoutVars>
      </dgm:prSet>
      <dgm:spPr/>
      <dgm:t>
        <a:bodyPr/>
        <a:lstStyle/>
        <a:p>
          <a:endParaRPr lang="en-CA"/>
        </a:p>
      </dgm:t>
    </dgm:pt>
    <dgm:pt modelId="{3F88F553-9CC8-4FAF-BC44-E4BF62E84FE6}" type="pres">
      <dgm:prSet presAssocID="{0F55D5BA-9D9D-4D96-85C7-5F97093140B0}" presName="TopArrow" presStyleLbl="node1" presStyleIdx="0" presStyleCnt="2"/>
      <dgm:spPr/>
    </dgm:pt>
    <dgm:pt modelId="{55B08231-3278-4F7A-B6C1-0D36B6E79BBE}" type="pres">
      <dgm:prSet presAssocID="{0F55D5BA-9D9D-4D96-85C7-5F97093140B0}" presName="BottomArrow" presStyleLbl="node1" presStyleIdx="1" presStyleCnt="2" custLinFactNeighborX="-555" custLinFactNeighborY="6667"/>
      <dgm:spPr/>
    </dgm:pt>
  </dgm:ptLst>
  <dgm:cxnLst>
    <dgm:cxn modelId="{D4C45907-C973-4E4C-8238-B41D7C449B99}" srcId="{0F55D5BA-9D9D-4D96-85C7-5F97093140B0}" destId="{69917310-5890-47A2-9229-BC57F4447227}" srcOrd="0" destOrd="0" parTransId="{7E1E278A-33BC-4FCA-9967-93A51533EF67}" sibTransId="{74C71860-C128-4C89-8E21-8D043D706AEE}"/>
    <dgm:cxn modelId="{94736AF4-17AA-4B78-B805-06DB2DB09A1D}" type="presOf" srcId="{B55B9B62-54EF-44F6-85AD-ABC2895534B1}" destId="{E97F3D15-6D4B-490B-B93D-95CDE11D1DA8}" srcOrd="0" destOrd="0" presId="urn:microsoft.com/office/officeart/2009/layout/ReverseList"/>
    <dgm:cxn modelId="{2E475625-9109-4CDC-9EDE-AEA272806008}" type="presOf" srcId="{0F55D5BA-9D9D-4D96-85C7-5F97093140B0}" destId="{68749B72-78BC-4604-988C-11E3643A0CC9}" srcOrd="0" destOrd="0" presId="urn:microsoft.com/office/officeart/2009/layout/ReverseList"/>
    <dgm:cxn modelId="{A55837DA-6B71-4C7E-84A0-DD2A209AE3F3}" srcId="{0F55D5BA-9D9D-4D96-85C7-5F97093140B0}" destId="{B55B9B62-54EF-44F6-85AD-ABC2895534B1}" srcOrd="1" destOrd="0" parTransId="{2ABB0043-C94C-4142-AE5F-5C612A921AE8}" sibTransId="{44AED580-638F-4C6F-9444-9FFA5AFF9F4A}"/>
    <dgm:cxn modelId="{B9F433BE-BB7B-4DDC-93D4-39284215E10C}" type="presOf" srcId="{B55B9B62-54EF-44F6-85AD-ABC2895534B1}" destId="{05A807AB-847E-4244-94E4-A9C5F1857682}" srcOrd="1" destOrd="0" presId="urn:microsoft.com/office/officeart/2009/layout/ReverseList"/>
    <dgm:cxn modelId="{E0DB280D-B1C1-4185-BEA5-12BDF7109E4C}" type="presOf" srcId="{69917310-5890-47A2-9229-BC57F4447227}" destId="{BFD6A8D5-CA77-4AC4-BA6A-56E17F3341BA}" srcOrd="1" destOrd="0" presId="urn:microsoft.com/office/officeart/2009/layout/ReverseList"/>
    <dgm:cxn modelId="{1300458A-9B32-4067-8689-3B8913CBB8C0}" type="presOf" srcId="{69917310-5890-47A2-9229-BC57F4447227}" destId="{CE4D3DC3-8758-4A42-A0B7-9B3751A22546}" srcOrd="0" destOrd="0" presId="urn:microsoft.com/office/officeart/2009/layout/ReverseList"/>
    <dgm:cxn modelId="{E25E54ED-4B3F-4284-9835-89A1936A3F38}" type="presParOf" srcId="{68749B72-78BC-4604-988C-11E3643A0CC9}" destId="{CE4D3DC3-8758-4A42-A0B7-9B3751A22546}" srcOrd="0" destOrd="0" presId="urn:microsoft.com/office/officeart/2009/layout/ReverseList"/>
    <dgm:cxn modelId="{7D173C4B-B7EA-47F8-AEB1-6D43334AE7D5}" type="presParOf" srcId="{68749B72-78BC-4604-988C-11E3643A0CC9}" destId="{BFD6A8D5-CA77-4AC4-BA6A-56E17F3341BA}" srcOrd="1" destOrd="0" presId="urn:microsoft.com/office/officeart/2009/layout/ReverseList"/>
    <dgm:cxn modelId="{297452DE-35E3-461F-8D28-1160C760FD14}" type="presParOf" srcId="{68749B72-78BC-4604-988C-11E3643A0CC9}" destId="{E97F3D15-6D4B-490B-B93D-95CDE11D1DA8}" srcOrd="2" destOrd="0" presId="urn:microsoft.com/office/officeart/2009/layout/ReverseList"/>
    <dgm:cxn modelId="{F910D610-C54B-42E2-B855-78A1628BF734}" type="presParOf" srcId="{68749B72-78BC-4604-988C-11E3643A0CC9}" destId="{05A807AB-847E-4244-94E4-A9C5F1857682}" srcOrd="3" destOrd="0" presId="urn:microsoft.com/office/officeart/2009/layout/ReverseList"/>
    <dgm:cxn modelId="{84017506-0A8F-46AA-A89F-9F6E24B61FDF}" type="presParOf" srcId="{68749B72-78BC-4604-988C-11E3643A0CC9}" destId="{3F88F553-9CC8-4FAF-BC44-E4BF62E84FE6}" srcOrd="4" destOrd="0" presId="urn:microsoft.com/office/officeart/2009/layout/ReverseList"/>
    <dgm:cxn modelId="{69A0ECCB-8980-4F2B-AFBF-C48469970990}" type="presParOf" srcId="{68749B72-78BC-4604-988C-11E3643A0CC9}" destId="{55B08231-3278-4F7A-B6C1-0D36B6E79BBE}" srcOrd="5" destOrd="0" presId="urn:microsoft.com/office/officeart/2009/layout/Revers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00B37F-7F51-48A9-82BE-8BE0055F8CAB}" type="doc">
      <dgm:prSet loTypeId="urn:microsoft.com/office/officeart/2005/8/layout/cycle4" loCatId="cycle" qsTypeId="urn:microsoft.com/office/officeart/2005/8/quickstyle/simple2" qsCatId="simple" csTypeId="urn:microsoft.com/office/officeart/2005/8/colors/colorful4" csCatId="colorful" phldr="1"/>
      <dgm:spPr/>
    </dgm:pt>
    <dgm:pt modelId="{5000E402-EC8C-4915-9484-F26E38E16461}">
      <dgm:prSet phldrT="[Text]" custT="1"/>
      <dgm:spPr/>
      <dgm:t>
        <a:bodyPr/>
        <a:lstStyle/>
        <a:p>
          <a:r>
            <a:rPr lang="fr-CA" sz="2800" noProof="0" dirty="0"/>
            <a:t>Mesure</a:t>
          </a:r>
        </a:p>
      </dgm:t>
    </dgm:pt>
    <dgm:pt modelId="{0C51A6BD-18CC-4FFF-8091-2E51D9657D99}" type="parTrans" cxnId="{9FB86CCB-9C11-4E36-A17F-F9A89131385D}">
      <dgm:prSet/>
      <dgm:spPr/>
      <dgm:t>
        <a:bodyPr/>
        <a:lstStyle/>
        <a:p>
          <a:endParaRPr lang="en-US"/>
        </a:p>
      </dgm:t>
    </dgm:pt>
    <dgm:pt modelId="{D9F154F7-9EE2-470B-A649-A562DF044C48}" type="sibTrans" cxnId="{9FB86CCB-9C11-4E36-A17F-F9A89131385D}">
      <dgm:prSet/>
      <dgm:spPr/>
      <dgm:t>
        <a:bodyPr/>
        <a:lstStyle/>
        <a:p>
          <a:endParaRPr lang="en-US"/>
        </a:p>
      </dgm:t>
    </dgm:pt>
    <dgm:pt modelId="{4615C1E1-3637-4534-8E0C-B965305ED7EA}">
      <dgm:prSet phldrT="[Text]" custT="1"/>
      <dgm:spPr/>
      <dgm:t>
        <a:bodyPr/>
        <a:lstStyle/>
        <a:p>
          <a:r>
            <a:rPr lang="fr-CA" sz="2800" noProof="0" dirty="0"/>
            <a:t>Capacité</a:t>
          </a:r>
        </a:p>
      </dgm:t>
    </dgm:pt>
    <dgm:pt modelId="{B3B6EF4C-0B56-4CC1-93A1-27712D1A43A3}" type="parTrans" cxnId="{E976DC0A-547F-4A35-B6D8-30CCDFDA3AF2}">
      <dgm:prSet/>
      <dgm:spPr/>
      <dgm:t>
        <a:bodyPr/>
        <a:lstStyle/>
        <a:p>
          <a:endParaRPr lang="en-US"/>
        </a:p>
      </dgm:t>
    </dgm:pt>
    <dgm:pt modelId="{4CA10F35-36B5-458D-BE2A-DE4AB0EB5241}" type="sibTrans" cxnId="{E976DC0A-547F-4A35-B6D8-30CCDFDA3AF2}">
      <dgm:prSet/>
      <dgm:spPr/>
      <dgm:t>
        <a:bodyPr/>
        <a:lstStyle/>
        <a:p>
          <a:endParaRPr lang="en-US"/>
        </a:p>
      </dgm:t>
    </dgm:pt>
    <dgm:pt modelId="{D62993E4-5D1B-4BE7-8FF6-078588B325D3}">
      <dgm:prSet phldrT="[Text]"/>
      <dgm:spPr/>
      <dgm:t>
        <a:bodyPr/>
        <a:lstStyle/>
        <a:p>
          <a:endParaRPr lang="fr-CA" noProof="0" dirty="0"/>
        </a:p>
      </dgm:t>
    </dgm:pt>
    <dgm:pt modelId="{C7926881-8B8E-445F-8485-3176A05DAC24}" type="parTrans" cxnId="{F764EB9F-F077-4F80-9322-48671A06C9D8}">
      <dgm:prSet/>
      <dgm:spPr/>
      <dgm:t>
        <a:bodyPr/>
        <a:lstStyle/>
        <a:p>
          <a:endParaRPr lang="en-US"/>
        </a:p>
      </dgm:t>
    </dgm:pt>
    <dgm:pt modelId="{70EFCBE4-B7A6-4EE6-A6AA-F1D43EFF944B}" type="sibTrans" cxnId="{F764EB9F-F077-4F80-9322-48671A06C9D8}">
      <dgm:prSet/>
      <dgm:spPr/>
      <dgm:t>
        <a:bodyPr/>
        <a:lstStyle/>
        <a:p>
          <a:endParaRPr lang="en-US"/>
        </a:p>
      </dgm:t>
    </dgm:pt>
    <dgm:pt modelId="{8CA24A9F-ACE9-472C-9F5A-1266BAD1E2C9}">
      <dgm:prSet phldrT="[Text]" custT="1"/>
      <dgm:spPr/>
      <dgm:t>
        <a:bodyPr lIns="0" rIns="144000"/>
        <a:lstStyle/>
        <a:p>
          <a:r>
            <a:rPr lang="fr-CA" sz="2800" noProof="0" dirty="0"/>
            <a:t>Collaboration</a:t>
          </a:r>
        </a:p>
      </dgm:t>
    </dgm:pt>
    <dgm:pt modelId="{C7279A0B-C03D-4936-A678-C9F6B9FEFBD2}" type="parTrans" cxnId="{D24D25B0-3CD4-4B1C-AFDA-7DAC0D0FE858}">
      <dgm:prSet/>
      <dgm:spPr/>
      <dgm:t>
        <a:bodyPr/>
        <a:lstStyle/>
        <a:p>
          <a:endParaRPr lang="en-US"/>
        </a:p>
      </dgm:t>
    </dgm:pt>
    <dgm:pt modelId="{8E630DB2-DEAB-4460-8942-9340D5799210}" type="sibTrans" cxnId="{D24D25B0-3CD4-4B1C-AFDA-7DAC0D0FE858}">
      <dgm:prSet/>
      <dgm:spPr/>
      <dgm:t>
        <a:bodyPr/>
        <a:lstStyle/>
        <a:p>
          <a:endParaRPr lang="en-US"/>
        </a:p>
      </dgm:t>
    </dgm:pt>
    <dgm:pt modelId="{905B9D8E-E4DD-497C-8437-045247DDBF49}">
      <dgm:prSet phldrT="[Text]" custT="1"/>
      <dgm:spPr/>
      <dgm:t>
        <a:bodyPr/>
        <a:lstStyle/>
        <a:p>
          <a:r>
            <a:rPr lang="fr-CA" sz="2800" noProof="0" dirty="0"/>
            <a:t>Précision</a:t>
          </a:r>
        </a:p>
      </dgm:t>
    </dgm:pt>
    <dgm:pt modelId="{035BC768-3870-41E0-B058-717EA32CAD69}" type="parTrans" cxnId="{39BCFB6B-4711-4E15-BE96-116B6EF103AD}">
      <dgm:prSet/>
      <dgm:spPr/>
      <dgm:t>
        <a:bodyPr/>
        <a:lstStyle/>
        <a:p>
          <a:endParaRPr lang="en-US"/>
        </a:p>
      </dgm:t>
    </dgm:pt>
    <dgm:pt modelId="{9B210F43-B81D-453F-A1CB-B76D4AC4B80F}" type="sibTrans" cxnId="{39BCFB6B-4711-4E15-BE96-116B6EF103AD}">
      <dgm:prSet/>
      <dgm:spPr/>
      <dgm:t>
        <a:bodyPr/>
        <a:lstStyle/>
        <a:p>
          <a:endParaRPr lang="en-US"/>
        </a:p>
      </dgm:t>
    </dgm:pt>
    <dgm:pt modelId="{BC69BC2F-8239-438D-B2CA-20959E540B2B}">
      <dgm:prSet phldrT="[Text]" custT="1"/>
      <dgm:spPr/>
      <dgm:t>
        <a:bodyPr/>
        <a:lstStyle/>
        <a:p>
          <a:r>
            <a:rPr lang="fr-CA" sz="1800" noProof="0" dirty="0"/>
            <a:t>Mesures de performance</a:t>
          </a:r>
        </a:p>
      </dgm:t>
    </dgm:pt>
    <dgm:pt modelId="{E4ECE005-1542-4D63-A610-898B1A3F4E44}" type="parTrans" cxnId="{EC68BA91-6E15-4D6F-AF23-8210B2EBA2EF}">
      <dgm:prSet/>
      <dgm:spPr/>
      <dgm:t>
        <a:bodyPr/>
        <a:lstStyle/>
        <a:p>
          <a:endParaRPr lang="en-US"/>
        </a:p>
      </dgm:t>
    </dgm:pt>
    <dgm:pt modelId="{7C3ABFA2-E58C-4B3D-8F02-AD4FA5E17E29}" type="sibTrans" cxnId="{EC68BA91-6E15-4D6F-AF23-8210B2EBA2EF}">
      <dgm:prSet/>
      <dgm:spPr/>
      <dgm:t>
        <a:bodyPr/>
        <a:lstStyle/>
        <a:p>
          <a:endParaRPr lang="en-US"/>
        </a:p>
      </dgm:t>
    </dgm:pt>
    <dgm:pt modelId="{BB1FE0F9-7E52-4F1A-A942-ABFC9CFDBB4D}">
      <dgm:prSet phldrT="[Text]" custT="1"/>
      <dgm:spPr/>
      <dgm:t>
        <a:bodyPr/>
        <a:lstStyle/>
        <a:p>
          <a:r>
            <a:rPr lang="fr-CA" sz="1800" noProof="0" dirty="0"/>
            <a:t>Gestion du temps</a:t>
          </a:r>
        </a:p>
      </dgm:t>
    </dgm:pt>
    <dgm:pt modelId="{2973F02E-AE05-41C8-ACF1-9260A5F1FC71}" type="parTrans" cxnId="{C4E07362-784E-404B-9C6C-F65F499B3203}">
      <dgm:prSet/>
      <dgm:spPr/>
      <dgm:t>
        <a:bodyPr/>
        <a:lstStyle/>
        <a:p>
          <a:endParaRPr lang="en-US"/>
        </a:p>
      </dgm:t>
    </dgm:pt>
    <dgm:pt modelId="{A5D82F08-A385-48B9-9472-00A728F7FAA0}" type="sibTrans" cxnId="{C4E07362-784E-404B-9C6C-F65F499B3203}">
      <dgm:prSet/>
      <dgm:spPr/>
      <dgm:t>
        <a:bodyPr/>
        <a:lstStyle/>
        <a:p>
          <a:endParaRPr lang="en-US"/>
        </a:p>
      </dgm:t>
    </dgm:pt>
    <dgm:pt modelId="{BD0F7720-95D5-4985-A9DF-57845183E55A}">
      <dgm:prSet phldrT="[Text]" custT="1"/>
      <dgm:spPr/>
      <dgm:t>
        <a:bodyPr/>
        <a:lstStyle/>
        <a:p>
          <a:r>
            <a:rPr lang="fr-CA" sz="1800" noProof="0" dirty="0"/>
            <a:t>Données sur les populations vulnérables</a:t>
          </a:r>
        </a:p>
      </dgm:t>
    </dgm:pt>
    <dgm:pt modelId="{93744719-EC41-489A-987B-0F83E351B110}" type="parTrans" cxnId="{0942A15D-5A5B-42EE-88D5-C03DC387A047}">
      <dgm:prSet/>
      <dgm:spPr/>
      <dgm:t>
        <a:bodyPr/>
        <a:lstStyle/>
        <a:p>
          <a:endParaRPr lang="en-US"/>
        </a:p>
      </dgm:t>
    </dgm:pt>
    <dgm:pt modelId="{79BD6D10-6CEE-4ACE-A1D9-D1AA1B8D8BF6}" type="sibTrans" cxnId="{0942A15D-5A5B-42EE-88D5-C03DC387A047}">
      <dgm:prSet/>
      <dgm:spPr/>
      <dgm:t>
        <a:bodyPr/>
        <a:lstStyle/>
        <a:p>
          <a:endParaRPr lang="en-US"/>
        </a:p>
      </dgm:t>
    </dgm:pt>
    <dgm:pt modelId="{420E213A-CDBB-4A4A-A0DD-7577A1DECC7D}">
      <dgm:prSet phldrT="[Text]" custT="1"/>
      <dgm:spPr/>
      <dgm:t>
        <a:bodyPr lIns="0" tIns="0" bIns="144000"/>
        <a:lstStyle/>
        <a:p>
          <a:r>
            <a:rPr lang="fr-CA" sz="1800" noProof="0" dirty="0"/>
            <a:t>Structures organisationnelles</a:t>
          </a:r>
        </a:p>
      </dgm:t>
    </dgm:pt>
    <dgm:pt modelId="{6A49E201-8335-4615-8D5E-7E28FC90CE51}" type="parTrans" cxnId="{089C4D0A-32EA-4252-9FFE-9C70D8A5C89D}">
      <dgm:prSet/>
      <dgm:spPr/>
      <dgm:t>
        <a:bodyPr/>
        <a:lstStyle/>
        <a:p>
          <a:endParaRPr lang="en-US"/>
        </a:p>
      </dgm:t>
    </dgm:pt>
    <dgm:pt modelId="{D0A1A799-D406-43A8-AC5B-8BF1D7214A62}" type="sibTrans" cxnId="{089C4D0A-32EA-4252-9FFE-9C70D8A5C89D}">
      <dgm:prSet/>
      <dgm:spPr/>
      <dgm:t>
        <a:bodyPr/>
        <a:lstStyle/>
        <a:p>
          <a:endParaRPr lang="en-US"/>
        </a:p>
      </dgm:t>
    </dgm:pt>
    <dgm:pt modelId="{40C9CCDB-7F45-471E-82DC-366BAED7085F}">
      <dgm:prSet phldrT="[Text]" custT="1"/>
      <dgm:spPr/>
      <dgm:t>
        <a:bodyPr lIns="0" tIns="0" bIns="144000"/>
        <a:lstStyle/>
        <a:p>
          <a:r>
            <a:rPr lang="fr-CA" sz="1800" noProof="0" dirty="0"/>
            <a:t>Approches en amont</a:t>
          </a:r>
        </a:p>
      </dgm:t>
    </dgm:pt>
    <dgm:pt modelId="{A2900CAB-A46B-4AD2-B4DE-4C6EBE119D0B}" type="parTrans" cxnId="{054310A5-0CA7-4198-9049-6FF529006EF0}">
      <dgm:prSet/>
      <dgm:spPr/>
      <dgm:t>
        <a:bodyPr/>
        <a:lstStyle/>
        <a:p>
          <a:endParaRPr lang="en-US"/>
        </a:p>
      </dgm:t>
    </dgm:pt>
    <dgm:pt modelId="{172CA9F3-58A5-4782-BF9A-ED3CCB192C18}" type="sibTrans" cxnId="{054310A5-0CA7-4198-9049-6FF529006EF0}">
      <dgm:prSet/>
      <dgm:spPr/>
      <dgm:t>
        <a:bodyPr/>
        <a:lstStyle/>
        <a:p>
          <a:endParaRPr lang="en-US"/>
        </a:p>
      </dgm:t>
    </dgm:pt>
    <dgm:pt modelId="{5B50F5D7-F438-4D04-858A-DFABC68A39CC}">
      <dgm:prSet phldrT="[Text]" custT="1"/>
      <dgm:spPr/>
      <dgm:t>
        <a:bodyPr/>
        <a:lstStyle/>
        <a:p>
          <a:r>
            <a:rPr lang="fr-CA" sz="1800" noProof="0" dirty="0"/>
            <a:t>Interne</a:t>
          </a:r>
        </a:p>
      </dgm:t>
    </dgm:pt>
    <dgm:pt modelId="{8FD3BA90-A9E5-4CCA-A457-8A64BE8B5466}" type="parTrans" cxnId="{E37DE7D6-63FB-411A-8808-B24E1628C805}">
      <dgm:prSet/>
      <dgm:spPr/>
      <dgm:t>
        <a:bodyPr/>
        <a:lstStyle/>
        <a:p>
          <a:endParaRPr lang="en-US"/>
        </a:p>
      </dgm:t>
    </dgm:pt>
    <dgm:pt modelId="{E65DF17B-AC73-40E9-A525-FC9F26108571}" type="sibTrans" cxnId="{E37DE7D6-63FB-411A-8808-B24E1628C805}">
      <dgm:prSet/>
      <dgm:spPr/>
      <dgm:t>
        <a:bodyPr/>
        <a:lstStyle/>
        <a:p>
          <a:endParaRPr lang="en-US"/>
        </a:p>
      </dgm:t>
    </dgm:pt>
    <dgm:pt modelId="{449AAAA9-43A8-4BB3-82E4-2324341826BF}">
      <dgm:prSet phldrT="[Text]" custT="1"/>
      <dgm:spPr/>
      <dgm:t>
        <a:bodyPr/>
        <a:lstStyle/>
        <a:p>
          <a:r>
            <a:rPr lang="fr-CA" sz="1800" noProof="0" dirty="0"/>
            <a:t>Intersectorielle</a:t>
          </a:r>
        </a:p>
      </dgm:t>
    </dgm:pt>
    <dgm:pt modelId="{3855EFE2-5771-47B0-A9DA-7C6EAD139406}" type="parTrans" cxnId="{7D79FDDF-7862-4AD0-8D7B-90D394988DA1}">
      <dgm:prSet/>
      <dgm:spPr/>
      <dgm:t>
        <a:bodyPr/>
        <a:lstStyle/>
        <a:p>
          <a:endParaRPr lang="en-US"/>
        </a:p>
      </dgm:t>
    </dgm:pt>
    <dgm:pt modelId="{E73DDF56-D487-4320-9815-880C843B489D}" type="sibTrans" cxnId="{7D79FDDF-7862-4AD0-8D7B-90D394988DA1}">
      <dgm:prSet/>
      <dgm:spPr/>
      <dgm:t>
        <a:bodyPr/>
        <a:lstStyle/>
        <a:p>
          <a:endParaRPr lang="en-US"/>
        </a:p>
      </dgm:t>
    </dgm:pt>
    <dgm:pt modelId="{01C02BB5-C14D-49E9-BAD6-0C881CD59CF8}">
      <dgm:prSet phldrT="[Text]" custT="1"/>
      <dgm:spPr/>
      <dgm:t>
        <a:bodyPr/>
        <a:lstStyle/>
        <a:p>
          <a:r>
            <a:rPr lang="fr-CA" sz="1800" noProof="0" dirty="0"/>
            <a:t>Évaluation</a:t>
          </a:r>
        </a:p>
      </dgm:t>
    </dgm:pt>
    <dgm:pt modelId="{117FB47E-C57B-445A-9483-5CA1F3413830}" type="parTrans" cxnId="{E18FD44F-D9F3-44BE-AEFD-1305C927491C}">
      <dgm:prSet/>
      <dgm:spPr/>
      <dgm:t>
        <a:bodyPr/>
        <a:lstStyle/>
        <a:p>
          <a:endParaRPr lang="en-US"/>
        </a:p>
      </dgm:t>
    </dgm:pt>
    <dgm:pt modelId="{8E9F5459-EFDE-4617-896E-EAE8C7818A0D}" type="sibTrans" cxnId="{E18FD44F-D9F3-44BE-AEFD-1305C927491C}">
      <dgm:prSet/>
      <dgm:spPr/>
      <dgm:t>
        <a:bodyPr/>
        <a:lstStyle/>
        <a:p>
          <a:endParaRPr lang="en-US"/>
        </a:p>
      </dgm:t>
    </dgm:pt>
    <dgm:pt modelId="{AA9D1AF8-9D9B-4E88-95CF-97387F8E8461}">
      <dgm:prSet phldrT="[Text]" custT="1"/>
      <dgm:spPr/>
      <dgm:t>
        <a:bodyPr/>
        <a:lstStyle/>
        <a:p>
          <a:r>
            <a:rPr lang="fr-CA" sz="1800" noProof="0" dirty="0"/>
            <a:t>Rôles</a:t>
          </a:r>
        </a:p>
      </dgm:t>
    </dgm:pt>
    <dgm:pt modelId="{5A233E88-B434-4B7D-8D3C-352E491E3204}" type="parTrans" cxnId="{B8C42656-10A7-4E30-84DD-EA5502BB6791}">
      <dgm:prSet/>
      <dgm:spPr/>
      <dgm:t>
        <a:bodyPr/>
        <a:lstStyle/>
        <a:p>
          <a:endParaRPr lang="en-US"/>
        </a:p>
      </dgm:t>
    </dgm:pt>
    <dgm:pt modelId="{84876697-70E9-4514-A375-19C376834F9B}" type="sibTrans" cxnId="{B8C42656-10A7-4E30-84DD-EA5502BB6791}">
      <dgm:prSet/>
      <dgm:spPr/>
      <dgm:t>
        <a:bodyPr/>
        <a:lstStyle/>
        <a:p>
          <a:endParaRPr lang="en-US"/>
        </a:p>
      </dgm:t>
    </dgm:pt>
    <dgm:pt modelId="{E1EBB9A0-BE15-4213-883E-80848ED73EA8}" type="pres">
      <dgm:prSet presAssocID="{1100B37F-7F51-48A9-82BE-8BE0055F8CAB}" presName="cycleMatrixDiagram" presStyleCnt="0">
        <dgm:presLayoutVars>
          <dgm:chMax val="1"/>
          <dgm:dir/>
          <dgm:animLvl val="lvl"/>
          <dgm:resizeHandles val="exact"/>
        </dgm:presLayoutVars>
      </dgm:prSet>
      <dgm:spPr/>
    </dgm:pt>
    <dgm:pt modelId="{262BF6F8-D2A9-4B89-BE9D-F016EBA96141}" type="pres">
      <dgm:prSet presAssocID="{1100B37F-7F51-48A9-82BE-8BE0055F8CAB}" presName="children" presStyleCnt="0"/>
      <dgm:spPr/>
    </dgm:pt>
    <dgm:pt modelId="{DA4A05F1-B133-497F-94C3-B433C4703F1B}" type="pres">
      <dgm:prSet presAssocID="{1100B37F-7F51-48A9-82BE-8BE0055F8CAB}" presName="child1group" presStyleCnt="0"/>
      <dgm:spPr/>
    </dgm:pt>
    <dgm:pt modelId="{48E6938F-5A0C-4EB9-8254-B494D9AC71F9}" type="pres">
      <dgm:prSet presAssocID="{1100B37F-7F51-48A9-82BE-8BE0055F8CAB}" presName="child1" presStyleLbl="bgAcc1" presStyleIdx="0" presStyleCnt="4" custScaleX="152045" custLinFactNeighborX="-26679"/>
      <dgm:spPr/>
      <dgm:t>
        <a:bodyPr/>
        <a:lstStyle/>
        <a:p>
          <a:endParaRPr lang="en-CA"/>
        </a:p>
      </dgm:t>
    </dgm:pt>
    <dgm:pt modelId="{846B4E83-576F-4261-BBB3-2AF15CFFB703}" type="pres">
      <dgm:prSet presAssocID="{1100B37F-7F51-48A9-82BE-8BE0055F8CAB}" presName="child1Text" presStyleLbl="bgAcc1" presStyleIdx="0" presStyleCnt="4">
        <dgm:presLayoutVars>
          <dgm:bulletEnabled val="1"/>
        </dgm:presLayoutVars>
      </dgm:prSet>
      <dgm:spPr/>
      <dgm:t>
        <a:bodyPr/>
        <a:lstStyle/>
        <a:p>
          <a:endParaRPr lang="en-CA"/>
        </a:p>
      </dgm:t>
    </dgm:pt>
    <dgm:pt modelId="{53429D6A-264F-4233-888F-66EDC491606D}" type="pres">
      <dgm:prSet presAssocID="{1100B37F-7F51-48A9-82BE-8BE0055F8CAB}" presName="child2group" presStyleCnt="0"/>
      <dgm:spPr/>
    </dgm:pt>
    <dgm:pt modelId="{8D71A383-565E-4283-BD8E-78C355775A87}" type="pres">
      <dgm:prSet presAssocID="{1100B37F-7F51-48A9-82BE-8BE0055F8CAB}" presName="child2" presStyleLbl="bgAcc1" presStyleIdx="1" presStyleCnt="4" custScaleX="132418" custLinFactNeighborX="35799"/>
      <dgm:spPr/>
      <dgm:t>
        <a:bodyPr/>
        <a:lstStyle/>
        <a:p>
          <a:endParaRPr lang="en-CA"/>
        </a:p>
      </dgm:t>
    </dgm:pt>
    <dgm:pt modelId="{B4949FEA-6E82-4E68-953C-B5529B5702C8}" type="pres">
      <dgm:prSet presAssocID="{1100B37F-7F51-48A9-82BE-8BE0055F8CAB}" presName="child2Text" presStyleLbl="bgAcc1" presStyleIdx="1" presStyleCnt="4">
        <dgm:presLayoutVars>
          <dgm:bulletEnabled val="1"/>
        </dgm:presLayoutVars>
      </dgm:prSet>
      <dgm:spPr/>
      <dgm:t>
        <a:bodyPr/>
        <a:lstStyle/>
        <a:p>
          <a:endParaRPr lang="en-CA"/>
        </a:p>
      </dgm:t>
    </dgm:pt>
    <dgm:pt modelId="{CAD43982-6D44-4CF8-9C79-15B62BC3860A}" type="pres">
      <dgm:prSet presAssocID="{1100B37F-7F51-48A9-82BE-8BE0055F8CAB}" presName="child3group" presStyleCnt="0"/>
      <dgm:spPr/>
    </dgm:pt>
    <dgm:pt modelId="{0AAA656E-E406-43FB-B9E9-6A3163441112}" type="pres">
      <dgm:prSet presAssocID="{1100B37F-7F51-48A9-82BE-8BE0055F8CAB}" presName="child3" presStyleLbl="bgAcc1" presStyleIdx="2" presStyleCnt="4" custScaleX="134338" custLinFactNeighborX="39020"/>
      <dgm:spPr/>
      <dgm:t>
        <a:bodyPr/>
        <a:lstStyle/>
        <a:p>
          <a:endParaRPr lang="en-CA"/>
        </a:p>
      </dgm:t>
    </dgm:pt>
    <dgm:pt modelId="{F09E17E7-CAC4-48E7-A2D0-D27D6DA7432B}" type="pres">
      <dgm:prSet presAssocID="{1100B37F-7F51-48A9-82BE-8BE0055F8CAB}" presName="child3Text" presStyleLbl="bgAcc1" presStyleIdx="2" presStyleCnt="4">
        <dgm:presLayoutVars>
          <dgm:bulletEnabled val="1"/>
        </dgm:presLayoutVars>
      </dgm:prSet>
      <dgm:spPr/>
      <dgm:t>
        <a:bodyPr/>
        <a:lstStyle/>
        <a:p>
          <a:endParaRPr lang="en-CA"/>
        </a:p>
      </dgm:t>
    </dgm:pt>
    <dgm:pt modelId="{8B1BC447-7A53-4B8D-8075-4BCAA0E0A8B2}" type="pres">
      <dgm:prSet presAssocID="{1100B37F-7F51-48A9-82BE-8BE0055F8CAB}" presName="child4group" presStyleCnt="0"/>
      <dgm:spPr/>
    </dgm:pt>
    <dgm:pt modelId="{3334CF0D-CAAF-46EF-B2FA-E8FC84676EE5}" type="pres">
      <dgm:prSet presAssocID="{1100B37F-7F51-48A9-82BE-8BE0055F8CAB}" presName="child4" presStyleLbl="bgAcc1" presStyleIdx="3" presStyleCnt="4" custScaleX="141401" custLinFactNeighborX="-26679"/>
      <dgm:spPr/>
      <dgm:t>
        <a:bodyPr/>
        <a:lstStyle/>
        <a:p>
          <a:endParaRPr lang="en-CA"/>
        </a:p>
      </dgm:t>
    </dgm:pt>
    <dgm:pt modelId="{FEC47707-C4F3-4D67-ACF9-63E044177A93}" type="pres">
      <dgm:prSet presAssocID="{1100B37F-7F51-48A9-82BE-8BE0055F8CAB}" presName="child4Text" presStyleLbl="bgAcc1" presStyleIdx="3" presStyleCnt="4">
        <dgm:presLayoutVars>
          <dgm:bulletEnabled val="1"/>
        </dgm:presLayoutVars>
      </dgm:prSet>
      <dgm:spPr/>
      <dgm:t>
        <a:bodyPr/>
        <a:lstStyle/>
        <a:p>
          <a:endParaRPr lang="en-CA"/>
        </a:p>
      </dgm:t>
    </dgm:pt>
    <dgm:pt modelId="{B7CE53D2-8024-487C-BC09-99DE7DE2AADF}" type="pres">
      <dgm:prSet presAssocID="{1100B37F-7F51-48A9-82BE-8BE0055F8CAB}" presName="childPlaceholder" presStyleCnt="0"/>
      <dgm:spPr/>
    </dgm:pt>
    <dgm:pt modelId="{E2DF4EA5-3E4E-47DE-AEE4-E5D2A9CC4A76}" type="pres">
      <dgm:prSet presAssocID="{1100B37F-7F51-48A9-82BE-8BE0055F8CAB}" presName="circle" presStyleCnt="0"/>
      <dgm:spPr/>
    </dgm:pt>
    <dgm:pt modelId="{F7E6FB7F-6F64-4DEE-889E-9524705BB3E1}" type="pres">
      <dgm:prSet presAssocID="{1100B37F-7F51-48A9-82BE-8BE0055F8CAB}" presName="quadrant1" presStyleLbl="node1" presStyleIdx="0" presStyleCnt="4" custScaleX="130540" custLinFactNeighborX="-12960" custLinFactNeighborY="741">
        <dgm:presLayoutVars>
          <dgm:chMax val="1"/>
          <dgm:bulletEnabled val="1"/>
        </dgm:presLayoutVars>
      </dgm:prSet>
      <dgm:spPr/>
      <dgm:t>
        <a:bodyPr/>
        <a:lstStyle/>
        <a:p>
          <a:endParaRPr lang="en-CA"/>
        </a:p>
      </dgm:t>
    </dgm:pt>
    <dgm:pt modelId="{B7BCAA57-722A-440A-903D-03F552F280C8}" type="pres">
      <dgm:prSet presAssocID="{1100B37F-7F51-48A9-82BE-8BE0055F8CAB}" presName="quadrant2" presStyleLbl="node1" presStyleIdx="1" presStyleCnt="4" custScaleX="130540" custLinFactNeighborX="14698" custLinFactNeighborY="741">
        <dgm:presLayoutVars>
          <dgm:chMax val="1"/>
          <dgm:bulletEnabled val="1"/>
        </dgm:presLayoutVars>
      </dgm:prSet>
      <dgm:spPr/>
      <dgm:t>
        <a:bodyPr/>
        <a:lstStyle/>
        <a:p>
          <a:endParaRPr lang="en-CA"/>
        </a:p>
      </dgm:t>
    </dgm:pt>
    <dgm:pt modelId="{CB77C98F-FF77-4ED2-81DC-E93FF2CA6449}" type="pres">
      <dgm:prSet presAssocID="{1100B37F-7F51-48A9-82BE-8BE0055F8CAB}" presName="quadrant3" presStyleLbl="node1" presStyleIdx="2" presStyleCnt="4" custScaleX="130540" custLinFactNeighborX="14698">
        <dgm:presLayoutVars>
          <dgm:chMax val="1"/>
          <dgm:bulletEnabled val="1"/>
        </dgm:presLayoutVars>
      </dgm:prSet>
      <dgm:spPr/>
      <dgm:t>
        <a:bodyPr/>
        <a:lstStyle/>
        <a:p>
          <a:endParaRPr lang="en-CA"/>
        </a:p>
      </dgm:t>
    </dgm:pt>
    <dgm:pt modelId="{07C5FF38-0F02-4D8C-8361-54E69158FC15}" type="pres">
      <dgm:prSet presAssocID="{1100B37F-7F51-48A9-82BE-8BE0055F8CAB}" presName="quadrant4" presStyleLbl="node1" presStyleIdx="3" presStyleCnt="4" custScaleX="130540" custLinFactNeighborX="-13971">
        <dgm:presLayoutVars>
          <dgm:chMax val="1"/>
          <dgm:bulletEnabled val="1"/>
        </dgm:presLayoutVars>
      </dgm:prSet>
      <dgm:spPr/>
      <dgm:t>
        <a:bodyPr/>
        <a:lstStyle/>
        <a:p>
          <a:endParaRPr lang="en-CA"/>
        </a:p>
      </dgm:t>
    </dgm:pt>
    <dgm:pt modelId="{82BC7865-C204-435B-B406-63B064E0832B}" type="pres">
      <dgm:prSet presAssocID="{1100B37F-7F51-48A9-82BE-8BE0055F8CAB}" presName="quadrantPlaceholder" presStyleCnt="0"/>
      <dgm:spPr/>
    </dgm:pt>
    <dgm:pt modelId="{7D148E37-759C-49CE-A4F3-7F470E5CE6C2}" type="pres">
      <dgm:prSet presAssocID="{1100B37F-7F51-48A9-82BE-8BE0055F8CAB}" presName="center1" presStyleLbl="fgShp" presStyleIdx="0" presStyleCnt="2"/>
      <dgm:spPr/>
    </dgm:pt>
    <dgm:pt modelId="{A5C99F58-2AD8-4715-BB54-C57081684B4C}" type="pres">
      <dgm:prSet presAssocID="{1100B37F-7F51-48A9-82BE-8BE0055F8CAB}" presName="center2" presStyleLbl="fgShp" presStyleIdx="1" presStyleCnt="2"/>
      <dgm:spPr/>
    </dgm:pt>
  </dgm:ptLst>
  <dgm:cxnLst>
    <dgm:cxn modelId="{2D3438DF-AB2F-4A43-B2F5-4337D246EAC0}" type="presOf" srcId="{BD0F7720-95D5-4985-A9DF-57845183E55A}" destId="{B4949FEA-6E82-4E68-953C-B5529B5702C8}" srcOrd="1" destOrd="0" presId="urn:microsoft.com/office/officeart/2005/8/layout/cycle4"/>
    <dgm:cxn modelId="{39BCFB6B-4711-4E15-BE96-116B6EF103AD}" srcId="{1100B37F-7F51-48A9-82BE-8BE0055F8CAB}" destId="{905B9D8E-E4DD-497C-8437-045247DDBF49}" srcOrd="0" destOrd="0" parTransId="{035BC768-3870-41E0-B058-717EA32CAD69}" sibTransId="{9B210F43-B81D-453F-A1CB-B76D4AC4B80F}"/>
    <dgm:cxn modelId="{3D35C386-1AFB-4916-A844-81CC65EF9966}" type="presOf" srcId="{AA9D1AF8-9D9B-4E88-95CF-97387F8E8461}" destId="{846B4E83-576F-4261-BBB3-2AF15CFFB703}" srcOrd="1" destOrd="2" presId="urn:microsoft.com/office/officeart/2005/8/layout/cycle4"/>
    <dgm:cxn modelId="{2B186969-994B-4293-8EB8-CC4DB197121C}" type="presOf" srcId="{40C9CCDB-7F45-471E-82DC-366BAED7085F}" destId="{0AAA656E-E406-43FB-B9E9-6A3163441112}" srcOrd="0" destOrd="1" presId="urn:microsoft.com/office/officeart/2005/8/layout/cycle4"/>
    <dgm:cxn modelId="{28033E86-3C2F-4EC9-9EBC-85EA49C3950C}" type="presOf" srcId="{5B50F5D7-F438-4D04-858A-DFABC68A39CC}" destId="{3334CF0D-CAAF-46EF-B2FA-E8FC84676EE5}" srcOrd="0" destOrd="0" presId="urn:microsoft.com/office/officeart/2005/8/layout/cycle4"/>
    <dgm:cxn modelId="{86124DA9-A07D-4327-B3F9-615056029591}" type="presOf" srcId="{BC69BC2F-8239-438D-B2CA-20959E540B2B}" destId="{48E6938F-5A0C-4EB9-8254-B494D9AC71F9}" srcOrd="0" destOrd="0" presId="urn:microsoft.com/office/officeart/2005/8/layout/cycle4"/>
    <dgm:cxn modelId="{BAB7FB73-3162-47B9-8DCC-50263FC4E08D}" type="presOf" srcId="{905B9D8E-E4DD-497C-8437-045247DDBF49}" destId="{F7E6FB7F-6F64-4DEE-889E-9524705BB3E1}" srcOrd="0" destOrd="0" presId="urn:microsoft.com/office/officeart/2005/8/layout/cycle4"/>
    <dgm:cxn modelId="{B423AA3C-C7F5-442E-A936-E3AE7884E80C}" type="presOf" srcId="{AA9D1AF8-9D9B-4E88-95CF-97387F8E8461}" destId="{48E6938F-5A0C-4EB9-8254-B494D9AC71F9}" srcOrd="0" destOrd="2" presId="urn:microsoft.com/office/officeart/2005/8/layout/cycle4"/>
    <dgm:cxn modelId="{61A4E25B-7EBC-43E8-89D4-1AB12DCC3A81}" type="presOf" srcId="{01C02BB5-C14D-49E9-BAD6-0C881CD59CF8}" destId="{B4949FEA-6E82-4E68-953C-B5529B5702C8}" srcOrd="1" destOrd="1" presId="urn:microsoft.com/office/officeart/2005/8/layout/cycle4"/>
    <dgm:cxn modelId="{DCEA1D53-3099-408E-B19D-87BF70A5FC83}" type="presOf" srcId="{449AAAA9-43A8-4BB3-82E4-2324341826BF}" destId="{3334CF0D-CAAF-46EF-B2FA-E8FC84676EE5}" srcOrd="0" destOrd="1" presId="urn:microsoft.com/office/officeart/2005/8/layout/cycle4"/>
    <dgm:cxn modelId="{E18FD44F-D9F3-44BE-AEFD-1305C927491C}" srcId="{5000E402-EC8C-4915-9484-F26E38E16461}" destId="{01C02BB5-C14D-49E9-BAD6-0C881CD59CF8}" srcOrd="1" destOrd="0" parTransId="{117FB47E-C57B-445A-9483-5CA1F3413830}" sibTransId="{8E9F5459-EFDE-4617-896E-EAE8C7818A0D}"/>
    <dgm:cxn modelId="{3764526D-441B-4D50-A7C5-3348517AE5FB}" type="presOf" srcId="{40C9CCDB-7F45-471E-82DC-366BAED7085F}" destId="{F09E17E7-CAC4-48E7-A2D0-D27D6DA7432B}" srcOrd="1" destOrd="1" presId="urn:microsoft.com/office/officeart/2005/8/layout/cycle4"/>
    <dgm:cxn modelId="{D9EF4864-8912-4175-AC06-B176B7209A01}" type="presOf" srcId="{1100B37F-7F51-48A9-82BE-8BE0055F8CAB}" destId="{E1EBB9A0-BE15-4213-883E-80848ED73EA8}" srcOrd="0" destOrd="0" presId="urn:microsoft.com/office/officeart/2005/8/layout/cycle4"/>
    <dgm:cxn modelId="{B061EC72-356E-420A-8059-6FC6FC180420}" type="presOf" srcId="{5000E402-EC8C-4915-9484-F26E38E16461}" destId="{B7BCAA57-722A-440A-903D-03F552F280C8}" srcOrd="0" destOrd="0" presId="urn:microsoft.com/office/officeart/2005/8/layout/cycle4"/>
    <dgm:cxn modelId="{E932A73F-7A6B-489D-A2C0-04BF43A9CDF8}" type="presOf" srcId="{449AAAA9-43A8-4BB3-82E4-2324341826BF}" destId="{FEC47707-C4F3-4D67-ACF9-63E044177A93}" srcOrd="1" destOrd="1" presId="urn:microsoft.com/office/officeart/2005/8/layout/cycle4"/>
    <dgm:cxn modelId="{2513B0CF-EF4E-4D90-A2AD-AEF770628AA5}" type="presOf" srcId="{420E213A-CDBB-4A4A-A0DD-7577A1DECC7D}" destId="{0AAA656E-E406-43FB-B9E9-6A3163441112}" srcOrd="0" destOrd="0" presId="urn:microsoft.com/office/officeart/2005/8/layout/cycle4"/>
    <dgm:cxn modelId="{F764EB9F-F077-4F80-9322-48671A06C9D8}" srcId="{1100B37F-7F51-48A9-82BE-8BE0055F8CAB}" destId="{D62993E4-5D1B-4BE7-8FF6-078588B325D3}" srcOrd="4" destOrd="0" parTransId="{C7926881-8B8E-445F-8485-3176A05DAC24}" sibTransId="{70EFCBE4-B7A6-4EE6-A6AA-F1D43EFF944B}"/>
    <dgm:cxn modelId="{B460D876-CA9F-4E21-9945-D0E5F2B35529}" type="presOf" srcId="{BB1FE0F9-7E52-4F1A-A942-ABFC9CFDBB4D}" destId="{48E6938F-5A0C-4EB9-8254-B494D9AC71F9}" srcOrd="0" destOrd="1" presId="urn:microsoft.com/office/officeart/2005/8/layout/cycle4"/>
    <dgm:cxn modelId="{7D79FDDF-7862-4AD0-8D7B-90D394988DA1}" srcId="{8CA24A9F-ACE9-472C-9F5A-1266BAD1E2C9}" destId="{449AAAA9-43A8-4BB3-82E4-2324341826BF}" srcOrd="1" destOrd="0" parTransId="{3855EFE2-5771-47B0-A9DA-7C6EAD139406}" sibTransId="{E73DDF56-D487-4320-9815-880C843B489D}"/>
    <dgm:cxn modelId="{C4E07362-784E-404B-9C6C-F65F499B3203}" srcId="{905B9D8E-E4DD-497C-8437-045247DDBF49}" destId="{BB1FE0F9-7E52-4F1A-A942-ABFC9CFDBB4D}" srcOrd="1" destOrd="0" parTransId="{2973F02E-AE05-41C8-ACF1-9260A5F1FC71}" sibTransId="{A5D82F08-A385-48B9-9472-00A728F7FAA0}"/>
    <dgm:cxn modelId="{E37DE7D6-63FB-411A-8808-B24E1628C805}" srcId="{8CA24A9F-ACE9-472C-9F5A-1266BAD1E2C9}" destId="{5B50F5D7-F438-4D04-858A-DFABC68A39CC}" srcOrd="0" destOrd="0" parTransId="{8FD3BA90-A9E5-4CCA-A457-8A64BE8B5466}" sibTransId="{E65DF17B-AC73-40E9-A525-FC9F26108571}"/>
    <dgm:cxn modelId="{F1D0875A-2CE3-4D0F-B815-EC2370AE7523}" type="presOf" srcId="{BC69BC2F-8239-438D-B2CA-20959E540B2B}" destId="{846B4E83-576F-4261-BBB3-2AF15CFFB703}" srcOrd="1" destOrd="0" presId="urn:microsoft.com/office/officeart/2005/8/layout/cycle4"/>
    <dgm:cxn modelId="{D24D25B0-3CD4-4B1C-AFDA-7DAC0D0FE858}" srcId="{1100B37F-7F51-48A9-82BE-8BE0055F8CAB}" destId="{8CA24A9F-ACE9-472C-9F5A-1266BAD1E2C9}" srcOrd="3" destOrd="0" parTransId="{C7279A0B-C03D-4936-A678-C9F6B9FEFBD2}" sibTransId="{8E630DB2-DEAB-4460-8942-9340D5799210}"/>
    <dgm:cxn modelId="{E976DC0A-547F-4A35-B6D8-30CCDFDA3AF2}" srcId="{1100B37F-7F51-48A9-82BE-8BE0055F8CAB}" destId="{4615C1E1-3637-4534-8E0C-B965305ED7EA}" srcOrd="2" destOrd="0" parTransId="{B3B6EF4C-0B56-4CC1-93A1-27712D1A43A3}" sibTransId="{4CA10F35-36B5-458D-BE2A-DE4AB0EB5241}"/>
    <dgm:cxn modelId="{E7AC6265-123F-43B8-98EE-E94BB388E894}" type="presOf" srcId="{BB1FE0F9-7E52-4F1A-A942-ABFC9CFDBB4D}" destId="{846B4E83-576F-4261-BBB3-2AF15CFFB703}" srcOrd="1" destOrd="1" presId="urn:microsoft.com/office/officeart/2005/8/layout/cycle4"/>
    <dgm:cxn modelId="{C12BA29A-3480-4A14-B960-407FE86FFC17}" type="presOf" srcId="{8CA24A9F-ACE9-472C-9F5A-1266BAD1E2C9}" destId="{07C5FF38-0F02-4D8C-8361-54E69158FC15}" srcOrd="0" destOrd="0" presId="urn:microsoft.com/office/officeart/2005/8/layout/cycle4"/>
    <dgm:cxn modelId="{0CA57628-1B87-4DBC-B2AE-EAB6035A9890}" type="presOf" srcId="{420E213A-CDBB-4A4A-A0DD-7577A1DECC7D}" destId="{F09E17E7-CAC4-48E7-A2D0-D27D6DA7432B}" srcOrd="1" destOrd="0" presId="urn:microsoft.com/office/officeart/2005/8/layout/cycle4"/>
    <dgm:cxn modelId="{B8C42656-10A7-4E30-84DD-EA5502BB6791}" srcId="{905B9D8E-E4DD-497C-8437-045247DDBF49}" destId="{AA9D1AF8-9D9B-4E88-95CF-97387F8E8461}" srcOrd="2" destOrd="0" parTransId="{5A233E88-B434-4B7D-8D3C-352E491E3204}" sibTransId="{84876697-70E9-4514-A375-19C376834F9B}"/>
    <dgm:cxn modelId="{2137200C-5A11-4EBA-A365-B7EDBC35D985}" type="presOf" srcId="{5B50F5D7-F438-4D04-858A-DFABC68A39CC}" destId="{FEC47707-C4F3-4D67-ACF9-63E044177A93}" srcOrd="1" destOrd="0" presId="urn:microsoft.com/office/officeart/2005/8/layout/cycle4"/>
    <dgm:cxn modelId="{0748FB04-B32E-4DA4-9704-77C52B533612}" type="presOf" srcId="{01C02BB5-C14D-49E9-BAD6-0C881CD59CF8}" destId="{8D71A383-565E-4283-BD8E-78C355775A87}" srcOrd="0" destOrd="1" presId="urn:microsoft.com/office/officeart/2005/8/layout/cycle4"/>
    <dgm:cxn modelId="{F6B827F9-365D-4760-8ADB-99537B24D635}" type="presOf" srcId="{4615C1E1-3637-4534-8E0C-B965305ED7EA}" destId="{CB77C98F-FF77-4ED2-81DC-E93FF2CA6449}" srcOrd="0" destOrd="0" presId="urn:microsoft.com/office/officeart/2005/8/layout/cycle4"/>
    <dgm:cxn modelId="{EC68BA91-6E15-4D6F-AF23-8210B2EBA2EF}" srcId="{905B9D8E-E4DD-497C-8437-045247DDBF49}" destId="{BC69BC2F-8239-438D-B2CA-20959E540B2B}" srcOrd="0" destOrd="0" parTransId="{E4ECE005-1542-4D63-A610-898B1A3F4E44}" sibTransId="{7C3ABFA2-E58C-4B3D-8F02-AD4FA5E17E29}"/>
    <dgm:cxn modelId="{4F638B8D-A1B6-441B-B482-D8021E503C20}" type="presOf" srcId="{BD0F7720-95D5-4985-A9DF-57845183E55A}" destId="{8D71A383-565E-4283-BD8E-78C355775A87}" srcOrd="0" destOrd="0" presId="urn:microsoft.com/office/officeart/2005/8/layout/cycle4"/>
    <dgm:cxn modelId="{089C4D0A-32EA-4252-9FFE-9C70D8A5C89D}" srcId="{4615C1E1-3637-4534-8E0C-B965305ED7EA}" destId="{420E213A-CDBB-4A4A-A0DD-7577A1DECC7D}" srcOrd="0" destOrd="0" parTransId="{6A49E201-8335-4615-8D5E-7E28FC90CE51}" sibTransId="{D0A1A799-D406-43A8-AC5B-8BF1D7214A62}"/>
    <dgm:cxn modelId="{9FB86CCB-9C11-4E36-A17F-F9A89131385D}" srcId="{1100B37F-7F51-48A9-82BE-8BE0055F8CAB}" destId="{5000E402-EC8C-4915-9484-F26E38E16461}" srcOrd="1" destOrd="0" parTransId="{0C51A6BD-18CC-4FFF-8091-2E51D9657D99}" sibTransId="{D9F154F7-9EE2-470B-A649-A562DF044C48}"/>
    <dgm:cxn modelId="{054310A5-0CA7-4198-9049-6FF529006EF0}" srcId="{4615C1E1-3637-4534-8E0C-B965305ED7EA}" destId="{40C9CCDB-7F45-471E-82DC-366BAED7085F}" srcOrd="1" destOrd="0" parTransId="{A2900CAB-A46B-4AD2-B4DE-4C6EBE119D0B}" sibTransId="{172CA9F3-58A5-4782-BF9A-ED3CCB192C18}"/>
    <dgm:cxn modelId="{0942A15D-5A5B-42EE-88D5-C03DC387A047}" srcId="{5000E402-EC8C-4915-9484-F26E38E16461}" destId="{BD0F7720-95D5-4985-A9DF-57845183E55A}" srcOrd="0" destOrd="0" parTransId="{93744719-EC41-489A-987B-0F83E351B110}" sibTransId="{79BD6D10-6CEE-4ACE-A1D9-D1AA1B8D8BF6}"/>
    <dgm:cxn modelId="{30AF3DAF-F3CD-41AD-9441-3CB7786DBFF0}" type="presParOf" srcId="{E1EBB9A0-BE15-4213-883E-80848ED73EA8}" destId="{262BF6F8-D2A9-4B89-BE9D-F016EBA96141}" srcOrd="0" destOrd="0" presId="urn:microsoft.com/office/officeart/2005/8/layout/cycle4"/>
    <dgm:cxn modelId="{55A80399-61F5-4DEA-A49B-24C455388586}" type="presParOf" srcId="{262BF6F8-D2A9-4B89-BE9D-F016EBA96141}" destId="{DA4A05F1-B133-497F-94C3-B433C4703F1B}" srcOrd="0" destOrd="0" presId="urn:microsoft.com/office/officeart/2005/8/layout/cycle4"/>
    <dgm:cxn modelId="{5C80834E-58F3-46D9-B770-99C94D6A7EC1}" type="presParOf" srcId="{DA4A05F1-B133-497F-94C3-B433C4703F1B}" destId="{48E6938F-5A0C-4EB9-8254-B494D9AC71F9}" srcOrd="0" destOrd="0" presId="urn:microsoft.com/office/officeart/2005/8/layout/cycle4"/>
    <dgm:cxn modelId="{ABA347B9-0DB7-450E-B6AC-A4E5A8B13302}" type="presParOf" srcId="{DA4A05F1-B133-497F-94C3-B433C4703F1B}" destId="{846B4E83-576F-4261-BBB3-2AF15CFFB703}" srcOrd="1" destOrd="0" presId="urn:microsoft.com/office/officeart/2005/8/layout/cycle4"/>
    <dgm:cxn modelId="{25763BC5-B6DB-4B1A-9444-13986FD4EB0C}" type="presParOf" srcId="{262BF6F8-D2A9-4B89-BE9D-F016EBA96141}" destId="{53429D6A-264F-4233-888F-66EDC491606D}" srcOrd="1" destOrd="0" presId="urn:microsoft.com/office/officeart/2005/8/layout/cycle4"/>
    <dgm:cxn modelId="{C8F4A453-E893-477A-93E9-96CE30BFF103}" type="presParOf" srcId="{53429D6A-264F-4233-888F-66EDC491606D}" destId="{8D71A383-565E-4283-BD8E-78C355775A87}" srcOrd="0" destOrd="0" presId="urn:microsoft.com/office/officeart/2005/8/layout/cycle4"/>
    <dgm:cxn modelId="{8913FEA7-EAC9-4BED-B4DE-164A8D33358E}" type="presParOf" srcId="{53429D6A-264F-4233-888F-66EDC491606D}" destId="{B4949FEA-6E82-4E68-953C-B5529B5702C8}" srcOrd="1" destOrd="0" presId="urn:microsoft.com/office/officeart/2005/8/layout/cycle4"/>
    <dgm:cxn modelId="{DEA7E509-2CF8-4AF1-860B-63122F116E74}" type="presParOf" srcId="{262BF6F8-D2A9-4B89-BE9D-F016EBA96141}" destId="{CAD43982-6D44-4CF8-9C79-15B62BC3860A}" srcOrd="2" destOrd="0" presId="urn:microsoft.com/office/officeart/2005/8/layout/cycle4"/>
    <dgm:cxn modelId="{64C30572-9874-4DB9-BB6C-B0246471D5BE}" type="presParOf" srcId="{CAD43982-6D44-4CF8-9C79-15B62BC3860A}" destId="{0AAA656E-E406-43FB-B9E9-6A3163441112}" srcOrd="0" destOrd="0" presId="urn:microsoft.com/office/officeart/2005/8/layout/cycle4"/>
    <dgm:cxn modelId="{38ABB048-C96D-4F5F-936F-9AA6028A069C}" type="presParOf" srcId="{CAD43982-6D44-4CF8-9C79-15B62BC3860A}" destId="{F09E17E7-CAC4-48E7-A2D0-D27D6DA7432B}" srcOrd="1" destOrd="0" presId="urn:microsoft.com/office/officeart/2005/8/layout/cycle4"/>
    <dgm:cxn modelId="{B446D329-D5B7-4207-911D-B456618C4CB1}" type="presParOf" srcId="{262BF6F8-D2A9-4B89-BE9D-F016EBA96141}" destId="{8B1BC447-7A53-4B8D-8075-4BCAA0E0A8B2}" srcOrd="3" destOrd="0" presId="urn:microsoft.com/office/officeart/2005/8/layout/cycle4"/>
    <dgm:cxn modelId="{4EA4F4D3-18C7-400E-8E6D-0C14903FC7B9}" type="presParOf" srcId="{8B1BC447-7A53-4B8D-8075-4BCAA0E0A8B2}" destId="{3334CF0D-CAAF-46EF-B2FA-E8FC84676EE5}" srcOrd="0" destOrd="0" presId="urn:microsoft.com/office/officeart/2005/8/layout/cycle4"/>
    <dgm:cxn modelId="{74CF0A7F-2F8D-4210-A0E8-6C4514600424}" type="presParOf" srcId="{8B1BC447-7A53-4B8D-8075-4BCAA0E0A8B2}" destId="{FEC47707-C4F3-4D67-ACF9-63E044177A93}" srcOrd="1" destOrd="0" presId="urn:microsoft.com/office/officeart/2005/8/layout/cycle4"/>
    <dgm:cxn modelId="{0F98C1ED-8D15-4177-A0E0-FF8B6B930078}" type="presParOf" srcId="{262BF6F8-D2A9-4B89-BE9D-F016EBA96141}" destId="{B7CE53D2-8024-487C-BC09-99DE7DE2AADF}" srcOrd="4" destOrd="0" presId="urn:microsoft.com/office/officeart/2005/8/layout/cycle4"/>
    <dgm:cxn modelId="{8A16DEFD-6954-4BAA-9778-EF4FD071E684}" type="presParOf" srcId="{E1EBB9A0-BE15-4213-883E-80848ED73EA8}" destId="{E2DF4EA5-3E4E-47DE-AEE4-E5D2A9CC4A76}" srcOrd="1" destOrd="0" presId="urn:microsoft.com/office/officeart/2005/8/layout/cycle4"/>
    <dgm:cxn modelId="{91EC0642-E21C-4F41-8821-C34D33E0392A}" type="presParOf" srcId="{E2DF4EA5-3E4E-47DE-AEE4-E5D2A9CC4A76}" destId="{F7E6FB7F-6F64-4DEE-889E-9524705BB3E1}" srcOrd="0" destOrd="0" presId="urn:microsoft.com/office/officeart/2005/8/layout/cycle4"/>
    <dgm:cxn modelId="{E8C5BF58-7644-41C4-B884-50799074B209}" type="presParOf" srcId="{E2DF4EA5-3E4E-47DE-AEE4-E5D2A9CC4A76}" destId="{B7BCAA57-722A-440A-903D-03F552F280C8}" srcOrd="1" destOrd="0" presId="urn:microsoft.com/office/officeart/2005/8/layout/cycle4"/>
    <dgm:cxn modelId="{E6F103F6-FB1A-4097-92CF-D5E3E59730E2}" type="presParOf" srcId="{E2DF4EA5-3E4E-47DE-AEE4-E5D2A9CC4A76}" destId="{CB77C98F-FF77-4ED2-81DC-E93FF2CA6449}" srcOrd="2" destOrd="0" presId="urn:microsoft.com/office/officeart/2005/8/layout/cycle4"/>
    <dgm:cxn modelId="{11157F19-AC5E-4DE0-A373-2CED28F47DB9}" type="presParOf" srcId="{E2DF4EA5-3E4E-47DE-AEE4-E5D2A9CC4A76}" destId="{07C5FF38-0F02-4D8C-8361-54E69158FC15}" srcOrd="3" destOrd="0" presId="urn:microsoft.com/office/officeart/2005/8/layout/cycle4"/>
    <dgm:cxn modelId="{F508E329-FC1B-4F65-A8DF-0E264CAB0124}" type="presParOf" srcId="{E2DF4EA5-3E4E-47DE-AEE4-E5D2A9CC4A76}" destId="{82BC7865-C204-435B-B406-63B064E0832B}" srcOrd="4" destOrd="0" presId="urn:microsoft.com/office/officeart/2005/8/layout/cycle4"/>
    <dgm:cxn modelId="{6CB43422-35ED-4163-B086-5B7CABF78B4B}" type="presParOf" srcId="{E1EBB9A0-BE15-4213-883E-80848ED73EA8}" destId="{7D148E37-759C-49CE-A4F3-7F470E5CE6C2}" srcOrd="2" destOrd="0" presId="urn:microsoft.com/office/officeart/2005/8/layout/cycle4"/>
    <dgm:cxn modelId="{FB2E75E5-398C-4F81-A86B-EA0D6CD3E92F}" type="presParOf" srcId="{E1EBB9A0-BE15-4213-883E-80848ED73EA8}" destId="{A5C99F58-2AD8-4715-BB54-C57081684B4C}" srcOrd="3" destOrd="0" presId="urn:microsoft.com/office/officeart/2005/8/layout/cycle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28067-C2AB-442D-AEA7-2DD7D483C004}">
      <dsp:nvSpPr>
        <dsp:cNvPr id="0" name=""/>
        <dsp:cNvSpPr/>
      </dsp:nvSpPr>
      <dsp:spPr>
        <a:xfrm>
          <a:off x="0" y="0"/>
          <a:ext cx="1591259" cy="413305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t" anchorCtr="1">
          <a:noAutofit/>
        </a:bodyPr>
        <a:lstStyle/>
        <a:p>
          <a:pPr lvl="0" algn="l" defTabSz="577850">
            <a:lnSpc>
              <a:spcPct val="90000"/>
            </a:lnSpc>
            <a:spcBef>
              <a:spcPct val="0"/>
            </a:spcBef>
            <a:spcAft>
              <a:spcPct val="35000"/>
            </a:spcAft>
          </a:pPr>
          <a:r>
            <a:rPr lang="fr-CA" sz="1300" kern="1200" noProof="0" dirty="0">
              <a:solidFill>
                <a:schemeClr val="bg1"/>
              </a:solidFill>
            </a:rPr>
            <a:t>Statut socioéconomique</a:t>
          </a:r>
        </a:p>
        <a:p>
          <a:pPr marL="57150" lvl="1" indent="-57150" algn="l" defTabSz="444500">
            <a:lnSpc>
              <a:spcPct val="90000"/>
            </a:lnSpc>
            <a:spcBef>
              <a:spcPct val="0"/>
            </a:spcBef>
            <a:spcAft>
              <a:spcPct val="15000"/>
            </a:spcAft>
            <a:buChar char="••"/>
          </a:pPr>
          <a:r>
            <a:rPr lang="fr-CA" sz="1000" kern="1200" noProof="0" dirty="0">
              <a:solidFill>
                <a:schemeClr val="bg1"/>
              </a:solidFill>
            </a:rPr>
            <a:t>Établissements alimentaires</a:t>
          </a:r>
        </a:p>
        <a:p>
          <a:pPr marL="57150" lvl="1" indent="-57150" algn="l" defTabSz="444500">
            <a:lnSpc>
              <a:spcPct val="90000"/>
            </a:lnSpc>
            <a:spcBef>
              <a:spcPct val="0"/>
            </a:spcBef>
            <a:spcAft>
              <a:spcPct val="15000"/>
            </a:spcAft>
            <a:buChar char="••"/>
          </a:pPr>
          <a:r>
            <a:rPr lang="fr-CA" sz="1000" kern="1200" noProof="0" dirty="0">
              <a:solidFill>
                <a:schemeClr val="bg1"/>
              </a:solidFill>
            </a:rPr>
            <a:t>Petits réseaux d’eau potable</a:t>
          </a:r>
        </a:p>
        <a:p>
          <a:pPr marL="57150" lvl="1" indent="-57150" algn="l" defTabSz="444500">
            <a:lnSpc>
              <a:spcPct val="90000"/>
            </a:lnSpc>
            <a:spcBef>
              <a:spcPct val="0"/>
            </a:spcBef>
            <a:spcAft>
              <a:spcPct val="15000"/>
            </a:spcAft>
            <a:buChar char="••"/>
          </a:pPr>
          <a:r>
            <a:rPr lang="fr-CA" sz="1000" kern="1200" noProof="0" dirty="0">
              <a:solidFill>
                <a:schemeClr val="bg1"/>
              </a:solidFill>
            </a:rPr>
            <a:t>Logement</a:t>
          </a:r>
        </a:p>
        <a:p>
          <a:pPr marL="57150" lvl="1" indent="-57150" algn="l" defTabSz="444500">
            <a:lnSpc>
              <a:spcPct val="90000"/>
            </a:lnSpc>
            <a:spcBef>
              <a:spcPct val="0"/>
            </a:spcBef>
            <a:spcAft>
              <a:spcPct val="15000"/>
            </a:spcAft>
            <a:buChar char="••"/>
          </a:pPr>
          <a:r>
            <a:rPr lang="fr-CA" sz="1000" kern="1200" noProof="0" dirty="0">
              <a:solidFill>
                <a:schemeClr val="bg1"/>
              </a:solidFill>
            </a:rPr>
            <a:t>Environnement bâti</a:t>
          </a:r>
        </a:p>
      </dsp:txBody>
      <dsp:txXfrm>
        <a:off x="0" y="1653222"/>
        <a:ext cx="1591259" cy="1653222"/>
      </dsp:txXfrm>
    </dsp:sp>
    <dsp:sp modelId="{5A636E08-31AC-4F92-A85E-846F6CB0EA14}">
      <dsp:nvSpPr>
        <dsp:cNvPr id="0" name=""/>
        <dsp:cNvSpPr/>
      </dsp:nvSpPr>
      <dsp:spPr>
        <a:xfrm>
          <a:off x="107475" y="247983"/>
          <a:ext cx="1376307" cy="1376307"/>
        </a:xfrm>
        <a:prstGeom prst="ellipse">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E045429-94F4-4F00-BFD3-6C1CF7561432}">
      <dsp:nvSpPr>
        <dsp:cNvPr id="0" name=""/>
        <dsp:cNvSpPr/>
      </dsp:nvSpPr>
      <dsp:spPr>
        <a:xfrm>
          <a:off x="1638997" y="0"/>
          <a:ext cx="1591259" cy="413305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t" anchorCtr="1">
          <a:noAutofit/>
        </a:bodyPr>
        <a:lstStyle/>
        <a:p>
          <a:pPr lvl="0" algn="l" defTabSz="577850">
            <a:lnSpc>
              <a:spcPct val="90000"/>
            </a:lnSpc>
            <a:spcBef>
              <a:spcPct val="0"/>
            </a:spcBef>
            <a:spcAft>
              <a:spcPct val="35000"/>
            </a:spcAft>
          </a:pPr>
          <a:r>
            <a:rPr lang="fr-CA" sz="1300" kern="1200" noProof="0" dirty="0">
              <a:solidFill>
                <a:schemeClr val="bg1"/>
              </a:solidFill>
            </a:rPr>
            <a:t>Culture et langue</a:t>
          </a:r>
        </a:p>
        <a:p>
          <a:pPr marL="57150" lvl="1" indent="-57150" algn="l" defTabSz="444500">
            <a:lnSpc>
              <a:spcPct val="90000"/>
            </a:lnSpc>
            <a:spcBef>
              <a:spcPct val="0"/>
            </a:spcBef>
            <a:spcAft>
              <a:spcPct val="15000"/>
            </a:spcAft>
            <a:buChar char="••"/>
          </a:pPr>
          <a:r>
            <a:rPr lang="fr-CA" sz="1000" kern="1200" noProof="0" dirty="0">
              <a:solidFill>
                <a:schemeClr val="bg1"/>
              </a:solidFill>
            </a:rPr>
            <a:t>Établissements alimentaires</a:t>
          </a:r>
        </a:p>
        <a:p>
          <a:pPr marL="57150" lvl="1" indent="-57150" algn="l" defTabSz="444500">
            <a:lnSpc>
              <a:spcPct val="90000"/>
            </a:lnSpc>
            <a:spcBef>
              <a:spcPct val="0"/>
            </a:spcBef>
            <a:spcAft>
              <a:spcPct val="15000"/>
            </a:spcAft>
            <a:buChar char="••"/>
          </a:pPr>
          <a:r>
            <a:rPr lang="fr-CA" sz="1000" kern="1200" noProof="0" dirty="0">
              <a:solidFill>
                <a:schemeClr val="bg1"/>
              </a:solidFill>
            </a:rPr>
            <a:t>Établissements de services personnels</a:t>
          </a:r>
        </a:p>
      </dsp:txBody>
      <dsp:txXfrm>
        <a:off x="1638997" y="1653222"/>
        <a:ext cx="1591259" cy="1653222"/>
      </dsp:txXfrm>
    </dsp:sp>
    <dsp:sp modelId="{87C8984D-C485-4ECD-85B0-EC0146778939}">
      <dsp:nvSpPr>
        <dsp:cNvPr id="0" name=""/>
        <dsp:cNvSpPr/>
      </dsp:nvSpPr>
      <dsp:spPr>
        <a:xfrm>
          <a:off x="1746473" y="247983"/>
          <a:ext cx="1376307" cy="1376307"/>
        </a:xfrm>
        <a:prstGeom prst="ellipse">
          <a:avLst/>
        </a:prstGeom>
        <a:blipFill>
          <a:blip xmlns:r="http://schemas.openxmlformats.org/officeDocument/2006/relationships" r:embed="rId2" cstate="screen">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9A9A2CC-C782-45D3-B00E-EAD3F2360456}">
      <dsp:nvSpPr>
        <dsp:cNvPr id="0" name=""/>
        <dsp:cNvSpPr/>
      </dsp:nvSpPr>
      <dsp:spPr>
        <a:xfrm>
          <a:off x="3277994" y="0"/>
          <a:ext cx="1591259" cy="413305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t" anchorCtr="1">
          <a:noAutofit/>
        </a:bodyPr>
        <a:lstStyle/>
        <a:p>
          <a:pPr lvl="0" algn="l" defTabSz="577850">
            <a:lnSpc>
              <a:spcPct val="90000"/>
            </a:lnSpc>
            <a:spcBef>
              <a:spcPct val="0"/>
            </a:spcBef>
            <a:spcAft>
              <a:spcPct val="35000"/>
            </a:spcAft>
          </a:pPr>
          <a:r>
            <a:rPr lang="fr-CA" sz="1300" kern="1200" noProof="0" dirty="0">
              <a:solidFill>
                <a:schemeClr val="bg1"/>
              </a:solidFill>
            </a:rPr>
            <a:t>Littératie et instruction</a:t>
          </a:r>
        </a:p>
        <a:p>
          <a:pPr marL="57150" lvl="1" indent="-57150" algn="l" defTabSz="444500">
            <a:lnSpc>
              <a:spcPct val="90000"/>
            </a:lnSpc>
            <a:spcBef>
              <a:spcPct val="0"/>
            </a:spcBef>
            <a:spcAft>
              <a:spcPct val="15000"/>
            </a:spcAft>
            <a:buChar char="••"/>
          </a:pPr>
          <a:r>
            <a:rPr lang="fr-CA" sz="1000" kern="1200" noProof="0" dirty="0">
              <a:solidFill>
                <a:schemeClr val="bg1"/>
              </a:solidFill>
            </a:rPr>
            <a:t>Petits réseaux d’eau potable</a:t>
          </a:r>
        </a:p>
        <a:p>
          <a:pPr marL="57150" lvl="1" indent="-57150" algn="l" defTabSz="444500">
            <a:lnSpc>
              <a:spcPct val="90000"/>
            </a:lnSpc>
            <a:spcBef>
              <a:spcPct val="0"/>
            </a:spcBef>
            <a:spcAft>
              <a:spcPct val="15000"/>
            </a:spcAft>
            <a:buChar char="••"/>
          </a:pPr>
          <a:r>
            <a:rPr lang="fr-CA" sz="1000" kern="1200" noProof="0" dirty="0">
              <a:solidFill>
                <a:schemeClr val="bg1"/>
              </a:solidFill>
            </a:rPr>
            <a:t>Établissements alimentaires</a:t>
          </a:r>
        </a:p>
        <a:p>
          <a:pPr marL="57150" lvl="1" indent="-57150" algn="l" defTabSz="444500">
            <a:lnSpc>
              <a:spcPct val="90000"/>
            </a:lnSpc>
            <a:spcBef>
              <a:spcPct val="0"/>
            </a:spcBef>
            <a:spcAft>
              <a:spcPct val="15000"/>
            </a:spcAft>
            <a:buChar char="••"/>
          </a:pPr>
          <a:r>
            <a:rPr lang="fr-CA" sz="1000" kern="1200" noProof="0" dirty="0">
              <a:solidFill>
                <a:schemeClr val="bg1"/>
              </a:solidFill>
            </a:rPr>
            <a:t>Établissements de services personnels</a:t>
          </a:r>
        </a:p>
      </dsp:txBody>
      <dsp:txXfrm>
        <a:off x="3277994" y="1653222"/>
        <a:ext cx="1591259" cy="1653222"/>
      </dsp:txXfrm>
    </dsp:sp>
    <dsp:sp modelId="{ABD32C3F-8543-4828-A211-9A3AF141F6B7}">
      <dsp:nvSpPr>
        <dsp:cNvPr id="0" name=""/>
        <dsp:cNvSpPr/>
      </dsp:nvSpPr>
      <dsp:spPr>
        <a:xfrm>
          <a:off x="3385470" y="247983"/>
          <a:ext cx="1376307" cy="1376307"/>
        </a:xfrm>
        <a:prstGeom prst="ellipse">
          <a:avLst/>
        </a:prstGeom>
        <a:blipFill>
          <a:blip xmlns:r="http://schemas.openxmlformats.org/officeDocument/2006/relationships" r:embed="rId3" cstate="screen">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A2FA297-6474-43D9-8C5A-1DD5141862B3}">
      <dsp:nvSpPr>
        <dsp:cNvPr id="0" name=""/>
        <dsp:cNvSpPr/>
      </dsp:nvSpPr>
      <dsp:spPr>
        <a:xfrm>
          <a:off x="4916991" y="0"/>
          <a:ext cx="1591259" cy="413305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t" anchorCtr="1">
          <a:noAutofit/>
        </a:bodyPr>
        <a:lstStyle/>
        <a:p>
          <a:pPr lvl="0" algn="l" defTabSz="577850">
            <a:lnSpc>
              <a:spcPct val="90000"/>
            </a:lnSpc>
            <a:spcBef>
              <a:spcPct val="0"/>
            </a:spcBef>
            <a:spcAft>
              <a:spcPct val="35000"/>
            </a:spcAft>
          </a:pPr>
          <a:r>
            <a:rPr lang="fr-CA" sz="1300" kern="1200" noProof="0" dirty="0">
              <a:solidFill>
                <a:schemeClr val="bg1"/>
              </a:solidFill>
            </a:rPr>
            <a:t>Circonstances psychosociales</a:t>
          </a:r>
        </a:p>
        <a:p>
          <a:pPr marL="57150" lvl="1" indent="-57150" algn="l" defTabSz="444500">
            <a:lnSpc>
              <a:spcPct val="90000"/>
            </a:lnSpc>
            <a:spcBef>
              <a:spcPct val="0"/>
            </a:spcBef>
            <a:spcAft>
              <a:spcPct val="15000"/>
            </a:spcAft>
            <a:buChar char="••"/>
          </a:pPr>
          <a:r>
            <a:rPr lang="fr-CA" sz="1000" kern="1200" noProof="0" dirty="0">
              <a:solidFill>
                <a:schemeClr val="bg1"/>
              </a:solidFill>
            </a:rPr>
            <a:t>Logement</a:t>
          </a:r>
        </a:p>
        <a:p>
          <a:pPr marL="57150" lvl="1" indent="-57150" algn="l" defTabSz="444500">
            <a:lnSpc>
              <a:spcPct val="90000"/>
            </a:lnSpc>
            <a:spcBef>
              <a:spcPct val="0"/>
            </a:spcBef>
            <a:spcAft>
              <a:spcPct val="15000"/>
            </a:spcAft>
            <a:buChar char="••"/>
          </a:pPr>
          <a:r>
            <a:rPr lang="fr-CA" sz="1000" kern="1200" noProof="0" dirty="0">
              <a:solidFill>
                <a:schemeClr val="bg1"/>
              </a:solidFill>
            </a:rPr>
            <a:t>Établissements alimentaires</a:t>
          </a:r>
        </a:p>
      </dsp:txBody>
      <dsp:txXfrm>
        <a:off x="4916991" y="1653222"/>
        <a:ext cx="1591259" cy="1653222"/>
      </dsp:txXfrm>
    </dsp:sp>
    <dsp:sp modelId="{6ABCBD19-BBDF-433A-9F10-6720E7845C03}">
      <dsp:nvSpPr>
        <dsp:cNvPr id="0" name=""/>
        <dsp:cNvSpPr/>
      </dsp:nvSpPr>
      <dsp:spPr>
        <a:xfrm>
          <a:off x="5024467" y="247983"/>
          <a:ext cx="1376307" cy="1376307"/>
        </a:xfrm>
        <a:prstGeom prst="ellipse">
          <a:avLst/>
        </a:prstGeom>
        <a:blipFill>
          <a:blip xmlns:r="http://schemas.openxmlformats.org/officeDocument/2006/relationships" r:embed="rId4" cstate="screen">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98C6173-1300-4307-8E27-282AED8C6786}">
      <dsp:nvSpPr>
        <dsp:cNvPr id="0" name=""/>
        <dsp:cNvSpPr/>
      </dsp:nvSpPr>
      <dsp:spPr>
        <a:xfrm>
          <a:off x="6555988" y="0"/>
          <a:ext cx="1591259" cy="4133056"/>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t" anchorCtr="1">
          <a:noAutofit/>
        </a:bodyPr>
        <a:lstStyle/>
        <a:p>
          <a:pPr lvl="0" algn="l" defTabSz="577850">
            <a:lnSpc>
              <a:spcPct val="90000"/>
            </a:lnSpc>
            <a:spcBef>
              <a:spcPct val="0"/>
            </a:spcBef>
            <a:spcAft>
              <a:spcPct val="35000"/>
            </a:spcAft>
          </a:pPr>
          <a:r>
            <a:rPr lang="fr-CA" sz="1300" kern="1200" noProof="0" dirty="0">
              <a:solidFill>
                <a:schemeClr val="bg1"/>
              </a:solidFill>
            </a:rPr>
            <a:t>Géographie</a:t>
          </a:r>
        </a:p>
        <a:p>
          <a:pPr marL="57150" lvl="1" indent="-57150" algn="l" defTabSz="444500">
            <a:lnSpc>
              <a:spcPct val="90000"/>
            </a:lnSpc>
            <a:spcBef>
              <a:spcPct val="0"/>
            </a:spcBef>
            <a:spcAft>
              <a:spcPct val="15000"/>
            </a:spcAft>
            <a:buChar char="••"/>
          </a:pPr>
          <a:r>
            <a:rPr lang="fr-CA" sz="1000" kern="1200" noProof="0" dirty="0">
              <a:solidFill>
                <a:schemeClr val="bg1"/>
              </a:solidFill>
            </a:rPr>
            <a:t>Petits réseaux d’eau potable</a:t>
          </a:r>
        </a:p>
        <a:p>
          <a:pPr marL="57150" lvl="1" indent="-57150" algn="l" defTabSz="444500">
            <a:lnSpc>
              <a:spcPct val="90000"/>
            </a:lnSpc>
            <a:spcBef>
              <a:spcPct val="0"/>
            </a:spcBef>
            <a:spcAft>
              <a:spcPct val="15000"/>
            </a:spcAft>
            <a:buChar char="••"/>
          </a:pPr>
          <a:r>
            <a:rPr lang="fr-CA" sz="1000" kern="1200" noProof="0" dirty="0">
              <a:solidFill>
                <a:schemeClr val="bg1"/>
              </a:solidFill>
            </a:rPr>
            <a:t>Établissements alimentaires</a:t>
          </a:r>
        </a:p>
        <a:p>
          <a:pPr marL="57150" lvl="1" indent="-57150" algn="l" defTabSz="444500">
            <a:lnSpc>
              <a:spcPct val="90000"/>
            </a:lnSpc>
            <a:spcBef>
              <a:spcPct val="0"/>
            </a:spcBef>
            <a:spcAft>
              <a:spcPct val="15000"/>
            </a:spcAft>
            <a:buChar char="••"/>
          </a:pPr>
          <a:r>
            <a:rPr lang="fr-CA" sz="1000" kern="1200" noProof="0" dirty="0">
              <a:solidFill>
                <a:schemeClr val="bg1"/>
              </a:solidFill>
            </a:rPr>
            <a:t>Environnement bâti</a:t>
          </a:r>
        </a:p>
        <a:p>
          <a:pPr marL="57150" lvl="1" indent="-57150" algn="l" defTabSz="444500">
            <a:lnSpc>
              <a:spcPct val="90000"/>
            </a:lnSpc>
            <a:spcBef>
              <a:spcPct val="0"/>
            </a:spcBef>
            <a:spcAft>
              <a:spcPct val="15000"/>
            </a:spcAft>
            <a:buChar char="••"/>
          </a:pPr>
          <a:endParaRPr lang="fr-CA" sz="1000" kern="1200" noProof="0" dirty="0">
            <a:solidFill>
              <a:schemeClr val="bg1"/>
            </a:solidFill>
          </a:endParaRPr>
        </a:p>
      </dsp:txBody>
      <dsp:txXfrm>
        <a:off x="6555988" y="1653222"/>
        <a:ext cx="1591259" cy="1653222"/>
      </dsp:txXfrm>
    </dsp:sp>
    <dsp:sp modelId="{56F0C6A6-F1E5-4DE0-A205-508932B1AE8F}">
      <dsp:nvSpPr>
        <dsp:cNvPr id="0" name=""/>
        <dsp:cNvSpPr/>
      </dsp:nvSpPr>
      <dsp:spPr>
        <a:xfrm>
          <a:off x="6663464" y="247983"/>
          <a:ext cx="1376307" cy="1376307"/>
        </a:xfrm>
        <a:prstGeom prst="ellipse">
          <a:avLst/>
        </a:prstGeom>
        <a:blipFill>
          <a:blip xmlns:r="http://schemas.openxmlformats.org/officeDocument/2006/relationships" r:embed="rId5" cstate="screen">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C982BF4-6F76-4377-A878-8D354C37AF7C}">
      <dsp:nvSpPr>
        <dsp:cNvPr id="0" name=""/>
        <dsp:cNvSpPr/>
      </dsp:nvSpPr>
      <dsp:spPr>
        <a:xfrm>
          <a:off x="325889" y="3306444"/>
          <a:ext cx="7495468" cy="619958"/>
        </a:xfrm>
        <a:prstGeom prst="left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EB869-F11F-40B3-9D8C-87B71813E3E5}">
      <dsp:nvSpPr>
        <dsp:cNvPr id="0" name=""/>
        <dsp:cNvSpPr/>
      </dsp:nvSpPr>
      <dsp:spPr>
        <a:xfrm>
          <a:off x="4005538" y="1914445"/>
          <a:ext cx="2489279" cy="2489279"/>
        </a:xfrm>
        <a:prstGeom prst="gear9">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CA" sz="2400" b="1" u="sng" kern="1200" noProof="0" dirty="0">
              <a:effectLst>
                <a:outerShdw blurRad="38100" dist="38100" dir="2700000" algn="tl">
                  <a:srgbClr val="000000">
                    <a:alpha val="43137"/>
                  </a:srgbClr>
                </a:outerShdw>
              </a:effectLst>
            </a:rPr>
            <a:t>Social</a:t>
          </a:r>
        </a:p>
      </dsp:txBody>
      <dsp:txXfrm>
        <a:off x="4505994" y="2497547"/>
        <a:ext cx="1488367" cy="1279541"/>
      </dsp:txXfrm>
    </dsp:sp>
    <dsp:sp modelId="{E7DBC759-542C-4D31-8571-17F2CE9B382C}">
      <dsp:nvSpPr>
        <dsp:cNvPr id="0" name=""/>
        <dsp:cNvSpPr/>
      </dsp:nvSpPr>
      <dsp:spPr>
        <a:xfrm>
          <a:off x="2606845" y="3097099"/>
          <a:ext cx="2139958" cy="143940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fr-CA" sz="1600" kern="1200" noProof="0" dirty="0"/>
            <a:t>Socioéconomique</a:t>
          </a:r>
        </a:p>
        <a:p>
          <a:pPr marL="171450" lvl="1" indent="-171450" algn="l" defTabSz="711200">
            <a:lnSpc>
              <a:spcPct val="90000"/>
            </a:lnSpc>
            <a:spcBef>
              <a:spcPct val="0"/>
            </a:spcBef>
            <a:spcAft>
              <a:spcPct val="15000"/>
            </a:spcAft>
            <a:buChar char="••"/>
          </a:pPr>
          <a:r>
            <a:rPr lang="fr-CA" sz="1600" kern="1200" noProof="0" dirty="0"/>
            <a:t>Culturel</a:t>
          </a:r>
        </a:p>
        <a:p>
          <a:pPr marL="171450" lvl="1" indent="-171450" algn="l" defTabSz="711200">
            <a:lnSpc>
              <a:spcPct val="90000"/>
            </a:lnSpc>
            <a:spcBef>
              <a:spcPct val="0"/>
            </a:spcBef>
            <a:spcAft>
              <a:spcPct val="15000"/>
            </a:spcAft>
            <a:buChar char="••"/>
          </a:pPr>
          <a:r>
            <a:rPr lang="fr-CA" sz="1600" kern="1200" noProof="0" dirty="0"/>
            <a:t>DSS</a:t>
          </a:r>
        </a:p>
        <a:p>
          <a:pPr marL="171450" lvl="1" indent="-171450" algn="l" defTabSz="711200">
            <a:lnSpc>
              <a:spcPct val="90000"/>
            </a:lnSpc>
            <a:spcBef>
              <a:spcPct val="0"/>
            </a:spcBef>
            <a:spcAft>
              <a:spcPct val="15000"/>
            </a:spcAft>
            <a:buChar char="••"/>
          </a:pPr>
          <a:r>
            <a:rPr lang="fr-CA" sz="1600" kern="1200" noProof="0" dirty="0"/>
            <a:t>Liens</a:t>
          </a:r>
        </a:p>
        <a:p>
          <a:pPr marL="171450" lvl="1" indent="-171450" algn="l" defTabSz="711200">
            <a:lnSpc>
              <a:spcPct val="90000"/>
            </a:lnSpc>
            <a:spcBef>
              <a:spcPct val="0"/>
            </a:spcBef>
            <a:spcAft>
              <a:spcPct val="15000"/>
            </a:spcAft>
            <a:buChar char="••"/>
          </a:pPr>
          <a:r>
            <a:rPr lang="fr-CA" sz="1600" kern="1200" noProof="0" dirty="0"/>
            <a:t>Pouvoir et iniquités</a:t>
          </a:r>
        </a:p>
      </dsp:txBody>
      <dsp:txXfrm>
        <a:off x="2649004" y="3139258"/>
        <a:ext cx="2055640" cy="1355084"/>
      </dsp:txXfrm>
    </dsp:sp>
    <dsp:sp modelId="{1650F0B6-2ED5-4921-BC57-D244442D3254}">
      <dsp:nvSpPr>
        <dsp:cNvPr id="0" name=""/>
        <dsp:cNvSpPr/>
      </dsp:nvSpPr>
      <dsp:spPr>
        <a:xfrm>
          <a:off x="2557230" y="1326070"/>
          <a:ext cx="1810384" cy="1810384"/>
        </a:xfrm>
        <a:prstGeom prst="gear6">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CA" sz="2400" b="0" kern="1200" noProof="0" dirty="0">
              <a:effectLst>
                <a:outerShdw blurRad="38100" dist="38100" dir="2700000" algn="tl">
                  <a:srgbClr val="000000">
                    <a:alpha val="43137"/>
                  </a:srgbClr>
                </a:outerShdw>
              </a:effectLst>
            </a:rPr>
            <a:t>Bâti</a:t>
          </a:r>
        </a:p>
      </dsp:txBody>
      <dsp:txXfrm>
        <a:off x="3013000" y="1784594"/>
        <a:ext cx="898844" cy="893336"/>
      </dsp:txXfrm>
    </dsp:sp>
    <dsp:sp modelId="{79079377-C9C8-4422-BBDC-4B6C5AC54CF5}">
      <dsp:nvSpPr>
        <dsp:cNvPr id="0" name=""/>
        <dsp:cNvSpPr/>
      </dsp:nvSpPr>
      <dsp:spPr>
        <a:xfrm>
          <a:off x="478396" y="1512140"/>
          <a:ext cx="2052231" cy="146961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fr-CA" sz="1600" kern="1200" noProof="0" dirty="0"/>
            <a:t>Maisons et édifices</a:t>
          </a:r>
        </a:p>
        <a:p>
          <a:pPr marL="171450" lvl="1" indent="-171450" algn="l" defTabSz="711200">
            <a:lnSpc>
              <a:spcPct val="90000"/>
            </a:lnSpc>
            <a:spcBef>
              <a:spcPct val="0"/>
            </a:spcBef>
            <a:spcAft>
              <a:spcPct val="15000"/>
            </a:spcAft>
            <a:buChar char="••"/>
          </a:pPr>
          <a:r>
            <a:rPr lang="fr-CA" sz="1600" kern="1200" noProof="0" dirty="0"/>
            <a:t>Infrastructure</a:t>
          </a:r>
        </a:p>
        <a:p>
          <a:pPr marL="171450" lvl="1" indent="-171450" algn="l" defTabSz="711200">
            <a:lnSpc>
              <a:spcPct val="90000"/>
            </a:lnSpc>
            <a:spcBef>
              <a:spcPct val="0"/>
            </a:spcBef>
            <a:spcAft>
              <a:spcPct val="15000"/>
            </a:spcAft>
            <a:buChar char="••"/>
          </a:pPr>
          <a:r>
            <a:rPr lang="fr-CA" sz="1600" kern="1200" noProof="0" dirty="0"/>
            <a:t>Transports</a:t>
          </a:r>
        </a:p>
        <a:p>
          <a:pPr marL="171450" lvl="1" indent="-171450" algn="l" defTabSz="711200">
            <a:lnSpc>
              <a:spcPct val="90000"/>
            </a:lnSpc>
            <a:spcBef>
              <a:spcPct val="0"/>
            </a:spcBef>
            <a:spcAft>
              <a:spcPct val="15000"/>
            </a:spcAft>
            <a:buChar char="••"/>
          </a:pPr>
          <a:r>
            <a:rPr lang="fr-CA" sz="1600" kern="1200" noProof="0" dirty="0"/>
            <a:t>Espaces publics</a:t>
          </a:r>
        </a:p>
        <a:p>
          <a:pPr marL="171450" lvl="1" indent="-171450" algn="l" defTabSz="711200">
            <a:lnSpc>
              <a:spcPct val="90000"/>
            </a:lnSpc>
            <a:spcBef>
              <a:spcPct val="0"/>
            </a:spcBef>
            <a:spcAft>
              <a:spcPct val="15000"/>
            </a:spcAft>
            <a:buChar char="••"/>
          </a:pPr>
          <a:r>
            <a:rPr lang="fr-CA" sz="1600" kern="1200" noProof="0" dirty="0"/>
            <a:t>Bruit</a:t>
          </a:r>
        </a:p>
      </dsp:txBody>
      <dsp:txXfrm>
        <a:off x="521440" y="1555184"/>
        <a:ext cx="1966143" cy="1383529"/>
      </dsp:txXfrm>
    </dsp:sp>
    <dsp:sp modelId="{98AE8534-E4AD-4903-8A89-42FBF40F2EF2}">
      <dsp:nvSpPr>
        <dsp:cNvPr id="0" name=""/>
        <dsp:cNvSpPr/>
      </dsp:nvSpPr>
      <dsp:spPr>
        <a:xfrm rot="20700000">
          <a:off x="3571230" y="77089"/>
          <a:ext cx="1773807" cy="1773807"/>
        </a:xfrm>
        <a:prstGeom prst="gear6">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CA" sz="2400" b="0" kern="1200" noProof="0" dirty="0">
              <a:effectLst>
                <a:outerShdw blurRad="38100" dist="38100" dir="2700000" algn="tl">
                  <a:srgbClr val="000000">
                    <a:alpha val="43137"/>
                  </a:srgbClr>
                </a:outerShdw>
              </a:effectLst>
            </a:rPr>
            <a:t>Naturel</a:t>
          </a:r>
        </a:p>
      </dsp:txBody>
      <dsp:txXfrm rot="-20700000">
        <a:off x="3960278" y="466137"/>
        <a:ext cx="995711" cy="995711"/>
      </dsp:txXfrm>
    </dsp:sp>
    <dsp:sp modelId="{EF103373-58D9-4A74-9B6C-17A5E8CC948B}">
      <dsp:nvSpPr>
        <dsp:cNvPr id="0" name=""/>
        <dsp:cNvSpPr/>
      </dsp:nvSpPr>
      <dsp:spPr>
        <a:xfrm>
          <a:off x="5194828" y="144014"/>
          <a:ext cx="1152217" cy="113513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fr-CA" sz="1600" kern="1200" noProof="0" dirty="0"/>
            <a:t>Air</a:t>
          </a:r>
        </a:p>
        <a:p>
          <a:pPr marL="171450" lvl="1" indent="-171450" algn="l" defTabSz="711200">
            <a:lnSpc>
              <a:spcPct val="90000"/>
            </a:lnSpc>
            <a:spcBef>
              <a:spcPct val="0"/>
            </a:spcBef>
            <a:spcAft>
              <a:spcPct val="15000"/>
            </a:spcAft>
            <a:buChar char="••"/>
          </a:pPr>
          <a:r>
            <a:rPr lang="fr-CA" sz="1600" kern="1200" noProof="0" dirty="0"/>
            <a:t>Eau</a:t>
          </a:r>
        </a:p>
        <a:p>
          <a:pPr marL="171450" lvl="1" indent="-171450" algn="l" defTabSz="711200">
            <a:lnSpc>
              <a:spcPct val="90000"/>
            </a:lnSpc>
            <a:spcBef>
              <a:spcPct val="0"/>
            </a:spcBef>
            <a:spcAft>
              <a:spcPct val="15000"/>
            </a:spcAft>
            <a:buChar char="••"/>
          </a:pPr>
          <a:r>
            <a:rPr lang="fr-CA" sz="1600" kern="1200" noProof="0" dirty="0"/>
            <a:t>Terre</a:t>
          </a:r>
        </a:p>
        <a:p>
          <a:pPr marL="171450" lvl="1" indent="-171450" algn="l" defTabSz="711200">
            <a:lnSpc>
              <a:spcPct val="90000"/>
            </a:lnSpc>
            <a:spcBef>
              <a:spcPct val="0"/>
            </a:spcBef>
            <a:spcAft>
              <a:spcPct val="15000"/>
            </a:spcAft>
            <a:buChar char="••"/>
          </a:pPr>
          <a:r>
            <a:rPr lang="fr-CA" sz="1600" kern="1200" noProof="0" dirty="0"/>
            <a:t>Sol</a:t>
          </a:r>
        </a:p>
      </dsp:txBody>
      <dsp:txXfrm>
        <a:off x="5228075" y="177261"/>
        <a:ext cx="1085723" cy="1068640"/>
      </dsp:txXfrm>
    </dsp:sp>
    <dsp:sp modelId="{55DC12BA-C2CB-4621-81D8-2974069FCAC2}">
      <dsp:nvSpPr>
        <dsp:cNvPr id="0" name=""/>
        <dsp:cNvSpPr/>
      </dsp:nvSpPr>
      <dsp:spPr>
        <a:xfrm>
          <a:off x="3817783" y="1536736"/>
          <a:ext cx="3186277" cy="3186277"/>
        </a:xfrm>
        <a:prstGeom prst="circularArrow">
          <a:avLst>
            <a:gd name="adj1" fmla="val 4687"/>
            <a:gd name="adj2" fmla="val 299029"/>
            <a:gd name="adj3" fmla="val 2523572"/>
            <a:gd name="adj4" fmla="val 15845412"/>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E7B85E-A55A-4049-A424-4D50ECD46D0F}">
      <dsp:nvSpPr>
        <dsp:cNvPr id="0" name=""/>
        <dsp:cNvSpPr/>
      </dsp:nvSpPr>
      <dsp:spPr>
        <a:xfrm>
          <a:off x="2236614" y="924077"/>
          <a:ext cx="2315029" cy="2315029"/>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13E352-0F33-4C59-A231-4C609A0D66D0}">
      <dsp:nvSpPr>
        <dsp:cNvPr id="0" name=""/>
        <dsp:cNvSpPr/>
      </dsp:nvSpPr>
      <dsp:spPr>
        <a:xfrm>
          <a:off x="3160930" y="-312864"/>
          <a:ext cx="2496068" cy="2496068"/>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FBA09-747A-4931-82BB-A6A4C0283CF7}">
      <dsp:nvSpPr>
        <dsp:cNvPr id="0" name=""/>
        <dsp:cNvSpPr/>
      </dsp:nvSpPr>
      <dsp:spPr>
        <a:xfrm rot="16200000">
          <a:off x="-844783" y="1756567"/>
          <a:ext cx="2735796" cy="515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4210" bIns="0" numCol="1" spcCol="1270" anchor="t" anchorCtr="0">
          <a:noAutofit/>
        </a:bodyPr>
        <a:lstStyle/>
        <a:p>
          <a:pPr lvl="0" algn="r" defTabSz="1377950">
            <a:lnSpc>
              <a:spcPct val="90000"/>
            </a:lnSpc>
            <a:spcBef>
              <a:spcPct val="0"/>
            </a:spcBef>
            <a:spcAft>
              <a:spcPct val="35000"/>
            </a:spcAft>
          </a:pPr>
          <a:r>
            <a:rPr lang="fr-CA" sz="3100" kern="1200" noProof="0" dirty="0">
              <a:solidFill>
                <a:schemeClr val="tx1"/>
              </a:solidFill>
            </a:rPr>
            <a:t>Personnes</a:t>
          </a:r>
        </a:p>
      </dsp:txBody>
      <dsp:txXfrm>
        <a:off x="-844783" y="1756567"/>
        <a:ext cx="2735796" cy="515009"/>
      </dsp:txXfrm>
    </dsp:sp>
    <dsp:sp modelId="{3A8DFB05-02E3-4A3C-AB1C-ADE0FC2226E9}">
      <dsp:nvSpPr>
        <dsp:cNvPr id="0" name=""/>
        <dsp:cNvSpPr/>
      </dsp:nvSpPr>
      <dsp:spPr>
        <a:xfrm>
          <a:off x="780619" y="646173"/>
          <a:ext cx="2565293" cy="273579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454210" rIns="113792" bIns="113792" numCol="1" spcCol="1270" anchor="t" anchorCtr="0">
          <a:noAutofit/>
        </a:bodyPr>
        <a:lstStyle/>
        <a:p>
          <a:pPr marL="171450" lvl="1" indent="-171450" algn="l" defTabSz="711200">
            <a:lnSpc>
              <a:spcPct val="90000"/>
            </a:lnSpc>
            <a:spcBef>
              <a:spcPct val="0"/>
            </a:spcBef>
            <a:spcAft>
              <a:spcPct val="15000"/>
            </a:spcAft>
            <a:buChar char="••"/>
          </a:pPr>
          <a:r>
            <a:rPr lang="fr-CA" sz="1600" kern="1200" noProof="0" dirty="0">
              <a:solidFill>
                <a:schemeClr val="bg1"/>
              </a:solidFill>
            </a:rPr>
            <a:t>Durée</a:t>
          </a:r>
        </a:p>
        <a:p>
          <a:pPr marL="171450" lvl="1" indent="-171450" algn="l" defTabSz="711200">
            <a:lnSpc>
              <a:spcPct val="90000"/>
            </a:lnSpc>
            <a:spcBef>
              <a:spcPct val="0"/>
            </a:spcBef>
            <a:spcAft>
              <a:spcPct val="15000"/>
            </a:spcAft>
            <a:buChar char="••"/>
          </a:pPr>
          <a:r>
            <a:rPr lang="fr-CA" sz="1600" kern="1200" noProof="0" dirty="0">
              <a:solidFill>
                <a:schemeClr val="bg1"/>
              </a:solidFill>
            </a:rPr>
            <a:t>Savoir</a:t>
          </a:r>
        </a:p>
        <a:p>
          <a:pPr marL="171450" lvl="1" indent="-171450" algn="l" defTabSz="711200">
            <a:lnSpc>
              <a:spcPct val="90000"/>
            </a:lnSpc>
            <a:spcBef>
              <a:spcPct val="0"/>
            </a:spcBef>
            <a:spcAft>
              <a:spcPct val="15000"/>
            </a:spcAft>
            <a:buChar char="••"/>
          </a:pPr>
          <a:r>
            <a:rPr lang="fr-CA" sz="1600" kern="1200" noProof="0" dirty="0">
              <a:solidFill>
                <a:schemeClr val="bg1"/>
              </a:solidFill>
            </a:rPr>
            <a:t>Compétences</a:t>
          </a:r>
        </a:p>
        <a:p>
          <a:pPr marL="171450" lvl="1" indent="-171450" algn="l" defTabSz="711200">
            <a:lnSpc>
              <a:spcPct val="90000"/>
            </a:lnSpc>
            <a:spcBef>
              <a:spcPct val="0"/>
            </a:spcBef>
            <a:spcAft>
              <a:spcPct val="15000"/>
            </a:spcAft>
            <a:buChar char="••"/>
          </a:pPr>
          <a:r>
            <a:rPr lang="fr-CA" sz="1600" kern="1200" noProof="0" dirty="0">
              <a:solidFill>
                <a:schemeClr val="bg1"/>
              </a:solidFill>
            </a:rPr>
            <a:t>Pouvoir discrétionnaire</a:t>
          </a:r>
        </a:p>
        <a:p>
          <a:pPr marL="171450" lvl="1" indent="-171450" algn="l" defTabSz="711200">
            <a:lnSpc>
              <a:spcPct val="90000"/>
            </a:lnSpc>
            <a:spcBef>
              <a:spcPct val="0"/>
            </a:spcBef>
            <a:spcAft>
              <a:spcPct val="15000"/>
            </a:spcAft>
            <a:buChar char="••"/>
          </a:pPr>
          <a:r>
            <a:rPr lang="fr-CA" sz="1600" kern="1200" noProof="0" dirty="0">
              <a:solidFill>
                <a:schemeClr val="bg1"/>
              </a:solidFill>
            </a:rPr>
            <a:t>Outils</a:t>
          </a:r>
        </a:p>
        <a:p>
          <a:pPr marL="171450" lvl="1" indent="-171450" algn="l" defTabSz="711200">
            <a:lnSpc>
              <a:spcPct val="90000"/>
            </a:lnSpc>
            <a:spcBef>
              <a:spcPct val="0"/>
            </a:spcBef>
            <a:spcAft>
              <a:spcPct val="15000"/>
            </a:spcAft>
            <a:buChar char="••"/>
          </a:pPr>
          <a:r>
            <a:rPr lang="fr-CA" sz="1600" kern="1200" noProof="0" dirty="0">
              <a:solidFill>
                <a:schemeClr val="bg1"/>
              </a:solidFill>
            </a:rPr>
            <a:t>Définition claire des rôles</a:t>
          </a:r>
        </a:p>
      </dsp:txBody>
      <dsp:txXfrm>
        <a:off x="780619" y="646173"/>
        <a:ext cx="2565293" cy="2735796"/>
      </dsp:txXfrm>
    </dsp:sp>
    <dsp:sp modelId="{C19EF8F6-7DAF-45BE-8037-9596F9ABD270}">
      <dsp:nvSpPr>
        <dsp:cNvPr id="0" name=""/>
        <dsp:cNvSpPr/>
      </dsp:nvSpPr>
      <dsp:spPr>
        <a:xfrm>
          <a:off x="265610" y="-33720"/>
          <a:ext cx="1030018" cy="1030183"/>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5CCBD3-815D-4D6D-BA85-313AB3B691BF}">
      <dsp:nvSpPr>
        <dsp:cNvPr id="0" name=""/>
        <dsp:cNvSpPr/>
      </dsp:nvSpPr>
      <dsp:spPr>
        <a:xfrm rot="16200000">
          <a:off x="2611742" y="1756485"/>
          <a:ext cx="2735796" cy="515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4210" bIns="0" numCol="1" spcCol="1270" anchor="t" anchorCtr="0">
          <a:noAutofit/>
        </a:bodyPr>
        <a:lstStyle/>
        <a:p>
          <a:pPr lvl="0" algn="r" defTabSz="1377950">
            <a:lnSpc>
              <a:spcPct val="90000"/>
            </a:lnSpc>
            <a:spcBef>
              <a:spcPct val="0"/>
            </a:spcBef>
            <a:spcAft>
              <a:spcPct val="35000"/>
            </a:spcAft>
          </a:pPr>
          <a:r>
            <a:rPr lang="fr-CA" sz="3100" kern="1200" noProof="0" dirty="0">
              <a:solidFill>
                <a:schemeClr val="tx1"/>
              </a:solidFill>
            </a:rPr>
            <a:t>Organisations</a:t>
          </a:r>
        </a:p>
      </dsp:txBody>
      <dsp:txXfrm>
        <a:off x="2611742" y="1756485"/>
        <a:ext cx="2735796" cy="515009"/>
      </dsp:txXfrm>
    </dsp:sp>
    <dsp:sp modelId="{2D5E736D-B17B-4774-9150-94EEAFC95D1A}">
      <dsp:nvSpPr>
        <dsp:cNvPr id="0" name=""/>
        <dsp:cNvSpPr/>
      </dsp:nvSpPr>
      <dsp:spPr>
        <a:xfrm>
          <a:off x="4289822" y="486827"/>
          <a:ext cx="3939777" cy="3054325"/>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454210" rIns="113792" bIns="113792" numCol="1" spcCol="1270" anchor="t" anchorCtr="0">
          <a:noAutofit/>
        </a:bodyPr>
        <a:lstStyle/>
        <a:p>
          <a:pPr marL="171450" lvl="1" indent="-171450" algn="l" defTabSz="711200">
            <a:lnSpc>
              <a:spcPct val="90000"/>
            </a:lnSpc>
            <a:spcBef>
              <a:spcPct val="0"/>
            </a:spcBef>
            <a:spcAft>
              <a:spcPct val="15000"/>
            </a:spcAft>
            <a:buChar char="••"/>
          </a:pPr>
          <a:r>
            <a:rPr lang="fr-CA" sz="1600" kern="1200" noProof="0" dirty="0">
              <a:solidFill>
                <a:schemeClr val="bg1"/>
              </a:solidFill>
            </a:rPr>
            <a:t>Mandat</a:t>
          </a:r>
        </a:p>
        <a:p>
          <a:pPr marL="171450" lvl="1" indent="-171450" algn="l" defTabSz="711200">
            <a:lnSpc>
              <a:spcPct val="90000"/>
            </a:lnSpc>
            <a:spcBef>
              <a:spcPct val="0"/>
            </a:spcBef>
            <a:spcAft>
              <a:spcPct val="15000"/>
            </a:spcAft>
            <a:buChar char="••"/>
          </a:pPr>
          <a:r>
            <a:rPr lang="fr-CA" sz="1600" kern="1200" noProof="0" dirty="0">
              <a:solidFill>
                <a:schemeClr val="bg1"/>
              </a:solidFill>
            </a:rPr>
            <a:t>Champions de l’équité</a:t>
          </a:r>
        </a:p>
        <a:p>
          <a:pPr marL="171450" lvl="1" indent="-171450" algn="l" defTabSz="711200">
            <a:lnSpc>
              <a:spcPct val="90000"/>
            </a:lnSpc>
            <a:spcBef>
              <a:spcPct val="0"/>
            </a:spcBef>
            <a:spcAft>
              <a:spcPct val="15000"/>
            </a:spcAft>
            <a:buChar char="••"/>
          </a:pPr>
          <a:r>
            <a:rPr lang="fr-CA" sz="1600" kern="1200" noProof="0" dirty="0">
              <a:solidFill>
                <a:schemeClr val="bg1"/>
              </a:solidFill>
            </a:rPr>
            <a:t>Soutien de la direction</a:t>
          </a:r>
        </a:p>
        <a:p>
          <a:pPr marL="171450" lvl="1" indent="-171450" algn="l" defTabSz="711200">
            <a:lnSpc>
              <a:spcPct val="90000"/>
            </a:lnSpc>
            <a:spcBef>
              <a:spcPct val="0"/>
            </a:spcBef>
            <a:spcAft>
              <a:spcPct val="15000"/>
            </a:spcAft>
            <a:buChar char="••"/>
          </a:pPr>
          <a:r>
            <a:rPr lang="fr-CA" sz="1600" kern="1200" noProof="0" dirty="0">
              <a:solidFill>
                <a:schemeClr val="bg1"/>
              </a:solidFill>
            </a:rPr>
            <a:t>Culture organisationnelle et orientation stratégique</a:t>
          </a:r>
        </a:p>
        <a:p>
          <a:pPr marL="171450" lvl="1" indent="-171450" algn="l" defTabSz="711200">
            <a:lnSpc>
              <a:spcPct val="90000"/>
            </a:lnSpc>
            <a:spcBef>
              <a:spcPct val="0"/>
            </a:spcBef>
            <a:spcAft>
              <a:spcPct val="15000"/>
            </a:spcAft>
            <a:buChar char="••"/>
          </a:pPr>
          <a:r>
            <a:rPr lang="fr-CA" sz="1600" kern="1200" noProof="0" dirty="0">
              <a:solidFill>
                <a:schemeClr val="bg1"/>
              </a:solidFill>
            </a:rPr>
            <a:t>Collaboration et communication entre les agences et au sein de ces dernières</a:t>
          </a:r>
        </a:p>
        <a:p>
          <a:pPr marL="171450" lvl="1" indent="-171450" algn="l" defTabSz="711200">
            <a:lnSpc>
              <a:spcPct val="90000"/>
            </a:lnSpc>
            <a:spcBef>
              <a:spcPct val="0"/>
            </a:spcBef>
            <a:spcAft>
              <a:spcPct val="15000"/>
            </a:spcAft>
            <a:buChar char="••"/>
          </a:pPr>
          <a:r>
            <a:rPr lang="fr-CA" sz="1600" kern="1200" noProof="0" dirty="0">
              <a:solidFill>
                <a:schemeClr val="bg1"/>
              </a:solidFill>
            </a:rPr>
            <a:t>Structure hiérarchique et descriptions de poste</a:t>
          </a:r>
        </a:p>
        <a:p>
          <a:pPr marL="171450" lvl="1" indent="-171450" algn="l" defTabSz="711200">
            <a:lnSpc>
              <a:spcPct val="90000"/>
            </a:lnSpc>
            <a:spcBef>
              <a:spcPct val="0"/>
            </a:spcBef>
            <a:spcAft>
              <a:spcPct val="15000"/>
            </a:spcAft>
            <a:buChar char="••"/>
          </a:pPr>
          <a:r>
            <a:rPr lang="fr-CA" sz="1600" kern="1200" noProof="0" dirty="0">
              <a:solidFill>
                <a:schemeClr val="bg1"/>
              </a:solidFill>
            </a:rPr>
            <a:t>Réglementation appropriée et flexible</a:t>
          </a:r>
        </a:p>
      </dsp:txBody>
      <dsp:txXfrm>
        <a:off x="4289822" y="486827"/>
        <a:ext cx="3939777" cy="3054325"/>
      </dsp:txXfrm>
    </dsp:sp>
    <dsp:sp modelId="{58C0EFA6-CF53-4BEA-8A99-34A4D1C4752C}">
      <dsp:nvSpPr>
        <dsp:cNvPr id="0" name=""/>
        <dsp:cNvSpPr/>
      </dsp:nvSpPr>
      <dsp:spPr>
        <a:xfrm>
          <a:off x="3722121" y="-33720"/>
          <a:ext cx="1030018" cy="1030018"/>
        </a:xfrm>
        <a:prstGeom prst="rect">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6A8D5-CA77-4AC4-BA6A-56E17F3341BA}">
      <dsp:nvSpPr>
        <dsp:cNvPr id="0" name=""/>
        <dsp:cNvSpPr/>
      </dsp:nvSpPr>
      <dsp:spPr>
        <a:xfrm rot="16200000">
          <a:off x="538247" y="1458958"/>
          <a:ext cx="3634513" cy="2263342"/>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120650" rIns="108585" bIns="120650" numCol="1" spcCol="1270" anchor="t" anchorCtr="0">
          <a:noAutofit/>
        </a:bodyPr>
        <a:lstStyle/>
        <a:p>
          <a:pPr lvl="0" algn="l" defTabSz="822325">
            <a:lnSpc>
              <a:spcPct val="90000"/>
            </a:lnSpc>
            <a:spcBef>
              <a:spcPct val="0"/>
            </a:spcBef>
            <a:spcAft>
              <a:spcPct val="35000"/>
            </a:spcAft>
          </a:pPr>
          <a:r>
            <a:rPr lang="fr-CA" sz="1850" b="1" kern="1200" noProof="0" dirty="0"/>
            <a:t>Concepts généraux </a:t>
          </a:r>
          <a:r>
            <a:rPr lang="fr-CA" sz="1850" b="1" kern="1200" baseline="0" noProof="0" dirty="0"/>
            <a:t>:</a:t>
          </a:r>
          <a:endParaRPr lang="fr-CA" sz="1850" b="1" kern="1200" noProof="0" dirty="0"/>
        </a:p>
        <a:p>
          <a:pPr lvl="0" algn="l" defTabSz="822325">
            <a:lnSpc>
              <a:spcPct val="90000"/>
            </a:lnSpc>
            <a:spcBef>
              <a:spcPct val="0"/>
            </a:spcBef>
            <a:spcAft>
              <a:spcPct val="35000"/>
            </a:spcAft>
          </a:pPr>
          <a:r>
            <a:rPr lang="fr-CA" sz="1850" b="0" kern="1200" noProof="0" dirty="0">
              <a:solidFill>
                <a:schemeClr val="tx1"/>
              </a:solidFill>
            </a:rPr>
            <a:t>Justice environnementale</a:t>
          </a:r>
        </a:p>
        <a:p>
          <a:pPr lvl="0" algn="l" defTabSz="822325">
            <a:lnSpc>
              <a:spcPct val="90000"/>
            </a:lnSpc>
            <a:spcBef>
              <a:spcPct val="0"/>
            </a:spcBef>
            <a:spcAft>
              <a:spcPct val="35000"/>
            </a:spcAft>
          </a:pPr>
          <a:r>
            <a:rPr lang="fr-CA" sz="1850" b="0" kern="1200" noProof="0" dirty="0">
              <a:solidFill>
                <a:schemeClr val="tx1"/>
              </a:solidFill>
            </a:rPr>
            <a:t>Politiques publiques favorables à la santé</a:t>
          </a:r>
        </a:p>
        <a:p>
          <a:pPr lvl="0" algn="l" defTabSz="822325">
            <a:lnSpc>
              <a:spcPct val="90000"/>
            </a:lnSpc>
            <a:spcBef>
              <a:spcPct val="0"/>
            </a:spcBef>
            <a:spcAft>
              <a:spcPct val="35000"/>
            </a:spcAft>
          </a:pPr>
          <a:r>
            <a:rPr lang="fr-CA" sz="1850" b="0" kern="1200" baseline="0" noProof="0" dirty="0">
              <a:solidFill>
                <a:schemeClr val="tx1"/>
              </a:solidFill>
            </a:rPr>
            <a:t>Santé dans toutes les politiques</a:t>
          </a:r>
        </a:p>
        <a:p>
          <a:pPr lvl="0" algn="l" defTabSz="822325">
            <a:lnSpc>
              <a:spcPct val="90000"/>
            </a:lnSpc>
            <a:spcBef>
              <a:spcPct val="0"/>
            </a:spcBef>
            <a:spcAft>
              <a:spcPct val="35000"/>
            </a:spcAft>
          </a:pPr>
          <a:r>
            <a:rPr lang="fr-CA" sz="1850" b="0" kern="1200" baseline="0" noProof="0" dirty="0">
              <a:solidFill>
                <a:schemeClr val="tx1"/>
              </a:solidFill>
            </a:rPr>
            <a:t>Collectivités en santé</a:t>
          </a:r>
        </a:p>
        <a:p>
          <a:pPr lvl="0" algn="l" defTabSz="822325">
            <a:lnSpc>
              <a:spcPct val="90000"/>
            </a:lnSpc>
            <a:spcBef>
              <a:spcPct val="0"/>
            </a:spcBef>
            <a:spcAft>
              <a:spcPct val="35000"/>
            </a:spcAft>
          </a:pPr>
          <a:r>
            <a:rPr lang="fr-CA" sz="1850" b="0" kern="1200" baseline="0" noProof="0" dirty="0">
              <a:solidFill>
                <a:schemeClr val="tx1"/>
              </a:solidFill>
            </a:rPr>
            <a:t>Une seule santé</a:t>
          </a:r>
          <a:endParaRPr lang="fr-CA" sz="1850" kern="1200" noProof="0" dirty="0">
            <a:solidFill>
              <a:schemeClr val="tx1"/>
            </a:solidFill>
          </a:endParaRPr>
        </a:p>
      </dsp:txBody>
      <dsp:txXfrm rot="5400000">
        <a:off x="1334340" y="883880"/>
        <a:ext cx="2152835" cy="3413499"/>
      </dsp:txXfrm>
    </dsp:sp>
    <dsp:sp modelId="{05A807AB-847E-4244-94E4-A9C5F1857682}">
      <dsp:nvSpPr>
        <dsp:cNvPr id="0" name=""/>
        <dsp:cNvSpPr/>
      </dsp:nvSpPr>
      <dsp:spPr>
        <a:xfrm rot="5400000">
          <a:off x="2801509" y="1450877"/>
          <a:ext cx="3649872" cy="2195960"/>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8585" tIns="120650" rIns="72390" bIns="120650" numCol="1" spcCol="1270" anchor="t" anchorCtr="0">
          <a:noAutofit/>
        </a:bodyPr>
        <a:lstStyle/>
        <a:p>
          <a:pPr lvl="0" algn="l" defTabSz="822325">
            <a:lnSpc>
              <a:spcPct val="90000"/>
            </a:lnSpc>
            <a:spcBef>
              <a:spcPct val="0"/>
            </a:spcBef>
            <a:spcAft>
              <a:spcPct val="35000"/>
            </a:spcAft>
          </a:pPr>
          <a:r>
            <a:rPr lang="fr-CA" sz="1850" b="1" kern="1200" noProof="0" dirty="0">
              <a:solidFill>
                <a:schemeClr val="tx1"/>
              </a:solidFill>
            </a:rPr>
            <a:t>Outils de mise en œuvre :</a:t>
          </a:r>
        </a:p>
        <a:p>
          <a:pPr lvl="0" algn="l" defTabSz="822325">
            <a:lnSpc>
              <a:spcPct val="90000"/>
            </a:lnSpc>
            <a:spcBef>
              <a:spcPct val="0"/>
            </a:spcBef>
            <a:spcAft>
              <a:spcPct val="35000"/>
            </a:spcAft>
          </a:pPr>
          <a:r>
            <a:rPr lang="fr-CA" sz="1850" kern="1200" noProof="0" dirty="0">
              <a:solidFill>
                <a:schemeClr val="tx1"/>
              </a:solidFill>
            </a:rPr>
            <a:t>Évaluation des effets sur la santé</a:t>
          </a:r>
        </a:p>
        <a:p>
          <a:pPr lvl="0" algn="l" defTabSz="822325">
            <a:lnSpc>
              <a:spcPct val="90000"/>
            </a:lnSpc>
            <a:spcBef>
              <a:spcPct val="0"/>
            </a:spcBef>
            <a:spcAft>
              <a:spcPct val="35000"/>
            </a:spcAft>
          </a:pPr>
          <a:r>
            <a:rPr lang="fr-CA" sz="1850" kern="1200" noProof="0" dirty="0">
              <a:solidFill>
                <a:schemeClr val="tx1"/>
              </a:solidFill>
            </a:rPr>
            <a:t>SIG</a:t>
          </a:r>
        </a:p>
        <a:p>
          <a:pPr lvl="0" algn="l" defTabSz="822325">
            <a:lnSpc>
              <a:spcPct val="90000"/>
            </a:lnSpc>
            <a:spcBef>
              <a:spcPct val="0"/>
            </a:spcBef>
            <a:spcAft>
              <a:spcPct val="35000"/>
            </a:spcAft>
          </a:pPr>
          <a:r>
            <a:rPr lang="fr-CA" sz="1850" kern="1200" noProof="0" dirty="0">
              <a:solidFill>
                <a:schemeClr val="tx1"/>
              </a:solidFill>
            </a:rPr>
            <a:t>Participation de la collectivité</a:t>
          </a:r>
          <a:endParaRPr lang="fr-CA" sz="1850" kern="1200" baseline="0" noProof="0" dirty="0">
            <a:solidFill>
              <a:schemeClr val="tx1"/>
            </a:solidFill>
          </a:endParaRPr>
        </a:p>
        <a:p>
          <a:pPr lvl="0" algn="l" defTabSz="822325">
            <a:lnSpc>
              <a:spcPct val="90000"/>
            </a:lnSpc>
            <a:spcBef>
              <a:spcPct val="0"/>
            </a:spcBef>
            <a:spcAft>
              <a:spcPct val="35000"/>
            </a:spcAft>
          </a:pPr>
          <a:r>
            <a:rPr lang="fr-CA" sz="1850" kern="1200" baseline="0" noProof="0" dirty="0">
              <a:solidFill>
                <a:schemeClr val="tx1"/>
              </a:solidFill>
            </a:rPr>
            <a:t>Champions de la santé publique</a:t>
          </a:r>
          <a:endParaRPr lang="fr-CA" sz="1850" kern="1200" noProof="0" dirty="0">
            <a:solidFill>
              <a:schemeClr val="tx1"/>
            </a:solidFill>
          </a:endParaRPr>
        </a:p>
      </dsp:txBody>
      <dsp:txXfrm rot="-5400000">
        <a:off x="3528465" y="831139"/>
        <a:ext cx="2088743" cy="3435438"/>
      </dsp:txXfrm>
    </dsp:sp>
    <dsp:sp modelId="{3F88F553-9CC8-4FAF-BC44-E4BF62E84FE6}">
      <dsp:nvSpPr>
        <dsp:cNvPr id="0" name=""/>
        <dsp:cNvSpPr/>
      </dsp:nvSpPr>
      <dsp:spPr>
        <a:xfrm>
          <a:off x="2377628" y="0"/>
          <a:ext cx="2166098" cy="2165993"/>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B08231-3278-4F7A-B6C1-0D36B6E79BBE}">
      <dsp:nvSpPr>
        <dsp:cNvPr id="0" name=""/>
        <dsp:cNvSpPr/>
      </dsp:nvSpPr>
      <dsp:spPr>
        <a:xfrm rot="10800000">
          <a:off x="2365606" y="3252319"/>
          <a:ext cx="2166098" cy="2165993"/>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A656E-E406-43FB-B9E9-6A3163441112}">
      <dsp:nvSpPr>
        <dsp:cNvPr id="0" name=""/>
        <dsp:cNvSpPr/>
      </dsp:nvSpPr>
      <dsp:spPr>
        <a:xfrm>
          <a:off x="5226037" y="3077654"/>
          <a:ext cx="3003562" cy="144830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68580" bIns="144000" numCol="1" spcCol="1270" anchor="t" anchorCtr="0">
          <a:noAutofit/>
        </a:bodyPr>
        <a:lstStyle/>
        <a:p>
          <a:pPr marL="171450" lvl="1" indent="-171450" algn="l" defTabSz="800100">
            <a:lnSpc>
              <a:spcPct val="90000"/>
            </a:lnSpc>
            <a:spcBef>
              <a:spcPct val="0"/>
            </a:spcBef>
            <a:spcAft>
              <a:spcPct val="15000"/>
            </a:spcAft>
            <a:buChar char="••"/>
          </a:pPr>
          <a:r>
            <a:rPr lang="fr-CA" sz="1800" kern="1200" noProof="0" dirty="0"/>
            <a:t>Structures organisationnelles</a:t>
          </a:r>
        </a:p>
        <a:p>
          <a:pPr marL="171450" lvl="1" indent="-171450" algn="l" defTabSz="800100">
            <a:lnSpc>
              <a:spcPct val="90000"/>
            </a:lnSpc>
            <a:spcBef>
              <a:spcPct val="0"/>
            </a:spcBef>
            <a:spcAft>
              <a:spcPct val="15000"/>
            </a:spcAft>
            <a:buChar char="••"/>
          </a:pPr>
          <a:r>
            <a:rPr lang="fr-CA" sz="1800" kern="1200" noProof="0" dirty="0"/>
            <a:t>Approches en amont</a:t>
          </a:r>
        </a:p>
      </dsp:txBody>
      <dsp:txXfrm>
        <a:off x="6158920" y="3471546"/>
        <a:ext cx="2038864" cy="1022600"/>
      </dsp:txXfrm>
    </dsp:sp>
    <dsp:sp modelId="{3334CF0D-CAAF-46EF-B2FA-E8FC84676EE5}">
      <dsp:nvSpPr>
        <dsp:cNvPr id="0" name=""/>
        <dsp:cNvSpPr/>
      </dsp:nvSpPr>
      <dsp:spPr>
        <a:xfrm>
          <a:off x="212576" y="3077654"/>
          <a:ext cx="3161479" cy="144830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fr-CA" sz="1800" kern="1200" noProof="0" dirty="0"/>
            <a:t>Interne</a:t>
          </a:r>
        </a:p>
        <a:p>
          <a:pPr marL="171450" lvl="1" indent="-171450" algn="l" defTabSz="800100">
            <a:lnSpc>
              <a:spcPct val="90000"/>
            </a:lnSpc>
            <a:spcBef>
              <a:spcPct val="0"/>
            </a:spcBef>
            <a:spcAft>
              <a:spcPct val="15000"/>
            </a:spcAft>
            <a:buChar char="••"/>
          </a:pPr>
          <a:r>
            <a:rPr lang="fr-CA" sz="1800" kern="1200" noProof="0" dirty="0"/>
            <a:t>Intersectorielle</a:t>
          </a:r>
        </a:p>
      </dsp:txBody>
      <dsp:txXfrm>
        <a:off x="244391" y="3471546"/>
        <a:ext cx="2149405" cy="1022600"/>
      </dsp:txXfrm>
    </dsp:sp>
    <dsp:sp modelId="{8D71A383-565E-4283-BD8E-78C355775A87}">
      <dsp:nvSpPr>
        <dsp:cNvPr id="0" name=""/>
        <dsp:cNvSpPr/>
      </dsp:nvSpPr>
      <dsp:spPr>
        <a:xfrm>
          <a:off x="5268964" y="0"/>
          <a:ext cx="2960635" cy="144830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fr-CA" sz="1800" kern="1200" noProof="0" dirty="0"/>
            <a:t>Données sur les populations vulnérables</a:t>
          </a:r>
        </a:p>
        <a:p>
          <a:pPr marL="171450" lvl="1" indent="-171450" algn="l" defTabSz="800100">
            <a:lnSpc>
              <a:spcPct val="90000"/>
            </a:lnSpc>
            <a:spcBef>
              <a:spcPct val="0"/>
            </a:spcBef>
            <a:spcAft>
              <a:spcPct val="15000"/>
            </a:spcAft>
            <a:buChar char="••"/>
          </a:pPr>
          <a:r>
            <a:rPr lang="fr-CA" sz="1800" kern="1200" noProof="0" dirty="0"/>
            <a:t>Évaluation</a:t>
          </a:r>
        </a:p>
      </dsp:txBody>
      <dsp:txXfrm>
        <a:off x="6188970" y="31815"/>
        <a:ext cx="2008814" cy="1022600"/>
      </dsp:txXfrm>
    </dsp:sp>
    <dsp:sp modelId="{48E6938F-5A0C-4EB9-8254-B494D9AC71F9}">
      <dsp:nvSpPr>
        <dsp:cNvPr id="0" name=""/>
        <dsp:cNvSpPr/>
      </dsp:nvSpPr>
      <dsp:spPr>
        <a:xfrm>
          <a:off x="93585" y="0"/>
          <a:ext cx="3399460" cy="144830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fr-CA" sz="1800" kern="1200" noProof="0" dirty="0"/>
            <a:t>Mesures de performance</a:t>
          </a:r>
        </a:p>
        <a:p>
          <a:pPr marL="171450" lvl="1" indent="-171450" algn="l" defTabSz="800100">
            <a:lnSpc>
              <a:spcPct val="90000"/>
            </a:lnSpc>
            <a:spcBef>
              <a:spcPct val="0"/>
            </a:spcBef>
            <a:spcAft>
              <a:spcPct val="15000"/>
            </a:spcAft>
            <a:buChar char="••"/>
          </a:pPr>
          <a:r>
            <a:rPr lang="fr-CA" sz="1800" kern="1200" noProof="0" dirty="0"/>
            <a:t>Gestion du temps</a:t>
          </a:r>
        </a:p>
        <a:p>
          <a:pPr marL="171450" lvl="1" indent="-171450" algn="l" defTabSz="800100">
            <a:lnSpc>
              <a:spcPct val="90000"/>
            </a:lnSpc>
            <a:spcBef>
              <a:spcPct val="0"/>
            </a:spcBef>
            <a:spcAft>
              <a:spcPct val="15000"/>
            </a:spcAft>
            <a:buChar char="••"/>
          </a:pPr>
          <a:r>
            <a:rPr lang="fr-CA" sz="1800" kern="1200" noProof="0" dirty="0"/>
            <a:t>Rôles</a:t>
          </a:r>
        </a:p>
      </dsp:txBody>
      <dsp:txXfrm>
        <a:off x="125400" y="31815"/>
        <a:ext cx="2315992" cy="1022600"/>
      </dsp:txXfrm>
    </dsp:sp>
    <dsp:sp modelId="{F7E6FB7F-6F64-4DEE-889E-9524705BB3E1}">
      <dsp:nvSpPr>
        <dsp:cNvPr id="0" name=""/>
        <dsp:cNvSpPr/>
      </dsp:nvSpPr>
      <dsp:spPr>
        <a:xfrm>
          <a:off x="1556563" y="272501"/>
          <a:ext cx="2558246" cy="1959741"/>
        </a:xfrm>
        <a:prstGeom prst="pieWedg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fr-CA" sz="2800" kern="1200" noProof="0" dirty="0"/>
            <a:t>Précision</a:t>
          </a:r>
        </a:p>
      </dsp:txBody>
      <dsp:txXfrm>
        <a:off x="2305856" y="846496"/>
        <a:ext cx="1808953" cy="1385746"/>
      </dsp:txXfrm>
    </dsp:sp>
    <dsp:sp modelId="{B7BCAA57-722A-440A-903D-03F552F280C8}">
      <dsp:nvSpPr>
        <dsp:cNvPr id="0" name=""/>
        <dsp:cNvSpPr/>
      </dsp:nvSpPr>
      <dsp:spPr>
        <a:xfrm rot="5400000">
          <a:off x="4448102" y="-26751"/>
          <a:ext cx="1959741" cy="2558246"/>
        </a:xfrm>
        <a:prstGeom prst="pieWedge">
          <a:avLst/>
        </a:prstGeom>
        <a:solidFill>
          <a:schemeClr val="accent4">
            <a:hueOff val="-1488257"/>
            <a:satOff val="8966"/>
            <a:lumOff val="71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fr-CA" sz="2800" kern="1200" noProof="0" dirty="0"/>
            <a:t>Mesure</a:t>
          </a:r>
        </a:p>
      </dsp:txBody>
      <dsp:txXfrm rot="-5400000">
        <a:off x="4148850" y="846496"/>
        <a:ext cx="1808953" cy="1385746"/>
      </dsp:txXfrm>
    </dsp:sp>
    <dsp:sp modelId="{CB77C98F-FF77-4ED2-81DC-E93FF2CA6449}">
      <dsp:nvSpPr>
        <dsp:cNvPr id="0" name=""/>
        <dsp:cNvSpPr/>
      </dsp:nvSpPr>
      <dsp:spPr>
        <a:xfrm rot="10800000">
          <a:off x="4148849" y="2308240"/>
          <a:ext cx="2558246" cy="1959741"/>
        </a:xfrm>
        <a:prstGeom prst="pieWedge">
          <a:avLst/>
        </a:prstGeom>
        <a:solidFill>
          <a:schemeClr val="accent4">
            <a:hueOff val="-2976513"/>
            <a:satOff val="17933"/>
            <a:lumOff val="143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fr-CA" sz="2800" kern="1200" noProof="0" dirty="0"/>
            <a:t>Capacité</a:t>
          </a:r>
        </a:p>
      </dsp:txBody>
      <dsp:txXfrm rot="10800000">
        <a:off x="4148849" y="2308240"/>
        <a:ext cx="1808953" cy="1385746"/>
      </dsp:txXfrm>
    </dsp:sp>
    <dsp:sp modelId="{07C5FF38-0F02-4D8C-8361-54E69158FC15}">
      <dsp:nvSpPr>
        <dsp:cNvPr id="0" name=""/>
        <dsp:cNvSpPr/>
      </dsp:nvSpPr>
      <dsp:spPr>
        <a:xfrm rot="16200000">
          <a:off x="1836003" y="2008988"/>
          <a:ext cx="1959741" cy="2558246"/>
        </a:xfrm>
        <a:prstGeom prst="pieWedge">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199136" rIns="144000" bIns="199136" numCol="1" spcCol="1270" anchor="ctr" anchorCtr="0">
          <a:noAutofit/>
        </a:bodyPr>
        <a:lstStyle/>
        <a:p>
          <a:pPr lvl="0" algn="ctr" defTabSz="1244600">
            <a:lnSpc>
              <a:spcPct val="90000"/>
            </a:lnSpc>
            <a:spcBef>
              <a:spcPct val="0"/>
            </a:spcBef>
            <a:spcAft>
              <a:spcPct val="35000"/>
            </a:spcAft>
          </a:pPr>
          <a:r>
            <a:rPr lang="fr-CA" sz="2800" kern="1200" noProof="0" dirty="0"/>
            <a:t>Collaboration</a:t>
          </a:r>
        </a:p>
      </dsp:txBody>
      <dsp:txXfrm rot="5400000">
        <a:off x="2286044" y="2308240"/>
        <a:ext cx="1808953" cy="1385746"/>
      </dsp:txXfrm>
    </dsp:sp>
    <dsp:sp modelId="{7D148E37-759C-49CE-A4F3-7F470E5CE6C2}">
      <dsp:nvSpPr>
        <dsp:cNvPr id="0" name=""/>
        <dsp:cNvSpPr/>
      </dsp:nvSpPr>
      <dsp:spPr>
        <a:xfrm>
          <a:off x="3776484" y="1855644"/>
          <a:ext cx="676631" cy="588375"/>
        </a:xfrm>
        <a:prstGeom prst="circularArrow">
          <a:avLst/>
        </a:prstGeom>
        <a:solidFill>
          <a:schemeClr val="accent4">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A5C99F58-2AD8-4715-BB54-C57081684B4C}">
      <dsp:nvSpPr>
        <dsp:cNvPr id="0" name=""/>
        <dsp:cNvSpPr/>
      </dsp:nvSpPr>
      <dsp:spPr>
        <a:xfrm rot="10800000">
          <a:off x="3776484" y="2081942"/>
          <a:ext cx="676631" cy="588375"/>
        </a:xfrm>
        <a:prstGeom prst="circularArrow">
          <a:avLst/>
        </a:prstGeom>
        <a:solidFill>
          <a:schemeClr val="accent4">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1A640-EB84-4070-A4A1-C8765462C45D}" type="datetimeFigureOut">
              <a:rPr lang="en-CA" smtClean="0"/>
              <a:t>1/22/2019</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0EBE85-B028-4292-BE0D-404F5F86600B}" type="slidenum">
              <a:rPr lang="en-CA" smtClean="0"/>
              <a:t>‹#›</a:t>
            </a:fld>
            <a:endParaRPr lang="en-CA"/>
          </a:p>
        </p:txBody>
      </p:sp>
    </p:spTree>
    <p:extLst>
      <p:ext uri="{BB962C8B-B14F-4D97-AF65-F5344CB8AC3E}">
        <p14:creationId xmlns:p14="http://schemas.microsoft.com/office/powerpoint/2010/main" val="237912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27EC4-C7DE-4D46-ABC8-6C4D875235C1}"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3030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862013"/>
            <a:ext cx="3103562" cy="2327275"/>
          </a:xfrm>
        </p:spPr>
      </p:sp>
      <p:sp>
        <p:nvSpPr>
          <p:cNvPr id="3" name="Notes Placeholder 2"/>
          <p:cNvSpPr>
            <a:spLocks noGrp="1"/>
          </p:cNvSpPr>
          <p:nvPr>
            <p:ph type="body" idx="1"/>
          </p:nvPr>
        </p:nvSpPr>
        <p:spPr/>
        <p:txBody>
          <a:bodyPr/>
          <a:lstStyle/>
          <a:p>
            <a:r>
              <a:rPr lang="fr-CA" dirty="0"/>
              <a:t>Nous avons exploré les déterminants sociaux de la santé et la façon dont ils influencent la pratique. </a:t>
            </a:r>
          </a:p>
          <a:p>
            <a:r>
              <a:rPr lang="fr-CA" dirty="0"/>
              <a:t>Nous pouvons maintenant pousser cette réflexion encore plus loin en examinant les déterminants sociaux structurels et intermédiaires. Ceci peut aider à expliquer l’influence des DSS en tant que facteurs sous-jacents et à montrer comment les professionnels de la santé publique peuvent agir sur les aspects sociaux de la santé. </a:t>
            </a:r>
          </a:p>
          <a:p>
            <a:endParaRPr lang="fr-CA" dirty="0"/>
          </a:p>
          <a:p>
            <a:r>
              <a:rPr lang="fr-CA" b="0" dirty="0"/>
              <a:t>Les </a:t>
            </a:r>
            <a:r>
              <a:rPr lang="fr-CA" b="1" dirty="0"/>
              <a:t>déterminants structurels </a:t>
            </a:r>
            <a:r>
              <a:rPr lang="fr-CA" dirty="0"/>
              <a:t>font référence à l’interaction entre les contextes socioéconomique et politique – les mécanismes structurels qui créent une stratification sociale, qui à son tour établit la position socioéconomique des personnes. C’est ce que nous voulons dire lorsque nous parlons d’iniquités en matière de déterminants sociaux de la santé. Ce sont aussi les facteurs les plus </a:t>
            </a:r>
            <a:r>
              <a:rPr lang="fr-CA" b="1" u="none" dirty="0"/>
              <a:t>en amont</a:t>
            </a:r>
            <a:r>
              <a:rPr lang="fr-CA" dirty="0"/>
              <a:t> qui peuvent être modifiés par des politiques et qui touchent la société en général. </a:t>
            </a:r>
          </a:p>
          <a:p>
            <a:endParaRPr lang="fr-CA" dirty="0"/>
          </a:p>
          <a:p>
            <a:r>
              <a:rPr lang="fr-CA" b="0" i="0" dirty="0"/>
              <a:t>Les</a:t>
            </a:r>
            <a:r>
              <a:rPr lang="fr-CA" b="1" i="0" dirty="0"/>
              <a:t> déterminants intermédiaires </a:t>
            </a:r>
            <a:r>
              <a:rPr lang="fr-CA" b="0" i="0" dirty="0"/>
              <a:t>sont plus en aval que les déterminants structurels, l’éloignement dépendant du déterminant intermédiaire dont il est question.</a:t>
            </a:r>
          </a:p>
          <a:p>
            <a:pPr marL="171450" indent="-171450">
              <a:buFont typeface="Arial" panose="020B0604020202020204" pitchFamily="34" charset="0"/>
              <a:buChar char="•"/>
            </a:pPr>
            <a:r>
              <a:rPr lang="fr-CA" b="0" i="0" dirty="0"/>
              <a:t>Situation matérielle – le potentiel de consommation correspond à la possibilité financière d’acheter de la nourriture saine, des vêtements chauds, etc.</a:t>
            </a:r>
          </a:p>
          <a:p>
            <a:pPr marL="171450" indent="-171450">
              <a:buFont typeface="Arial" panose="020B0604020202020204" pitchFamily="34" charset="0"/>
              <a:buChar char="•"/>
            </a:pPr>
            <a:r>
              <a:rPr lang="fr-CA" b="0" i="0" dirty="0"/>
              <a:t>Situation psychologique – principalement les conséquences de l’environnement social et de la santé mentale </a:t>
            </a:r>
          </a:p>
          <a:p>
            <a:pPr marL="171450" indent="-171450">
              <a:buFont typeface="Arial" panose="020B0604020202020204" pitchFamily="34" charset="0"/>
              <a:buChar char="•"/>
            </a:pPr>
            <a:r>
              <a:rPr lang="fr-CA" b="0" i="0" dirty="0"/>
              <a:t>Facteurs comportementaux et biologiques – fondés sur le mode de vie et centrés sur l’individu – très en aval</a:t>
            </a:r>
            <a:endParaRPr lang="fr-CA" b="1" i="0" dirty="0"/>
          </a:p>
          <a:p>
            <a:endParaRPr lang="fr-CA" dirty="0"/>
          </a:p>
          <a:p>
            <a:r>
              <a:rPr lang="fr-CA" sz="1200" i="1" kern="1200" dirty="0">
                <a:effectLst/>
                <a:latin typeface="+mn-lt"/>
                <a:ea typeface="+mn-ea"/>
                <a:cs typeface="+mn-cs"/>
              </a:rPr>
              <a:t>Cette diapositive est utilisée avec la permission du CCNDS.</a:t>
            </a:r>
            <a:endParaRPr lang="fr-CA" sz="1200" kern="1200" dirty="0">
              <a:effectLst/>
              <a:latin typeface="+mn-lt"/>
              <a:ea typeface="+mn-ea"/>
              <a:cs typeface="+mn-cs"/>
            </a:endParaRPr>
          </a:p>
          <a:p>
            <a:pPr fontAlgn="base"/>
            <a:r>
              <a:rPr lang="fr-CA" i="0" dirty="0"/>
              <a:t>Référence : </a:t>
            </a:r>
            <a:r>
              <a:rPr lang="fr-CA" sz="1200" b="1" i="0" kern="1200" dirty="0">
                <a:solidFill>
                  <a:schemeClr val="tx1"/>
                </a:solidFill>
                <a:effectLst/>
                <a:latin typeface="+mn-lt"/>
                <a:ea typeface="+mn-ea"/>
                <a:cs typeface="+mn-cs"/>
              </a:rPr>
              <a:t>A </a:t>
            </a:r>
            <a:r>
              <a:rPr lang="fr-CA" sz="1200" b="1" i="0" kern="1200" dirty="0" err="1">
                <a:solidFill>
                  <a:schemeClr val="tx1"/>
                </a:solidFill>
                <a:effectLst/>
                <a:latin typeface="+mn-lt"/>
                <a:ea typeface="+mn-ea"/>
                <a:cs typeface="+mn-cs"/>
              </a:rPr>
              <a:t>conceptual</a:t>
            </a:r>
            <a:r>
              <a:rPr lang="fr-CA" sz="1200" b="1" i="0" kern="1200" dirty="0">
                <a:solidFill>
                  <a:schemeClr val="tx1"/>
                </a:solidFill>
                <a:effectLst/>
                <a:latin typeface="+mn-lt"/>
                <a:ea typeface="+mn-ea"/>
                <a:cs typeface="+mn-cs"/>
              </a:rPr>
              <a:t> </a:t>
            </a:r>
            <a:r>
              <a:rPr lang="fr-CA" sz="1200" b="1" i="0" kern="1200" dirty="0" err="1">
                <a:solidFill>
                  <a:schemeClr val="tx1"/>
                </a:solidFill>
                <a:effectLst/>
                <a:latin typeface="+mn-lt"/>
                <a:ea typeface="+mn-ea"/>
                <a:cs typeface="+mn-cs"/>
              </a:rPr>
              <a:t>framework</a:t>
            </a:r>
            <a:r>
              <a:rPr lang="fr-CA" sz="1200" b="1" i="0" kern="1200" dirty="0">
                <a:solidFill>
                  <a:schemeClr val="tx1"/>
                </a:solidFill>
                <a:effectLst/>
                <a:latin typeface="+mn-lt"/>
                <a:ea typeface="+mn-ea"/>
                <a:cs typeface="+mn-cs"/>
              </a:rPr>
              <a:t> for action on the social </a:t>
            </a:r>
            <a:r>
              <a:rPr lang="fr-CA" sz="1200" b="1" i="0" kern="1200" dirty="0" err="1">
                <a:solidFill>
                  <a:schemeClr val="tx1"/>
                </a:solidFill>
                <a:effectLst/>
                <a:latin typeface="+mn-lt"/>
                <a:ea typeface="+mn-ea"/>
                <a:cs typeface="+mn-cs"/>
              </a:rPr>
              <a:t>determinants</a:t>
            </a:r>
            <a:r>
              <a:rPr lang="fr-CA" sz="1200" b="1" i="0" kern="1200" dirty="0">
                <a:solidFill>
                  <a:schemeClr val="tx1"/>
                </a:solidFill>
                <a:effectLst/>
                <a:latin typeface="+mn-lt"/>
                <a:ea typeface="+mn-ea"/>
                <a:cs typeface="+mn-cs"/>
              </a:rPr>
              <a:t> of </a:t>
            </a:r>
            <a:r>
              <a:rPr lang="fr-CA" sz="1200" b="1" i="0" kern="1200" dirty="0" err="1">
                <a:solidFill>
                  <a:schemeClr val="tx1"/>
                </a:solidFill>
                <a:effectLst/>
                <a:latin typeface="+mn-lt"/>
                <a:ea typeface="+mn-ea"/>
                <a:cs typeface="+mn-cs"/>
              </a:rPr>
              <a:t>health</a:t>
            </a:r>
            <a:r>
              <a:rPr lang="fr-CA" sz="1200" b="1" i="0" kern="1200" dirty="0">
                <a:solidFill>
                  <a:schemeClr val="tx1"/>
                </a:solidFill>
                <a:effectLst/>
                <a:latin typeface="+mn-lt"/>
                <a:ea typeface="+mn-ea"/>
                <a:cs typeface="+mn-cs"/>
              </a:rPr>
              <a:t>. </a:t>
            </a:r>
            <a:r>
              <a:rPr lang="fr-CA" sz="1200" b="0" i="0" kern="1200" dirty="0">
                <a:solidFill>
                  <a:schemeClr val="tx1"/>
                </a:solidFill>
                <a:effectLst/>
                <a:latin typeface="+mn-lt"/>
                <a:ea typeface="+mn-ea"/>
                <a:cs typeface="+mn-cs"/>
              </a:rPr>
              <a:t>Discussion Paper </a:t>
            </a:r>
            <a:r>
              <a:rPr lang="fr-CA" sz="1200" b="0" i="0" kern="1200" dirty="0" err="1">
                <a:solidFill>
                  <a:schemeClr val="tx1"/>
                </a:solidFill>
                <a:effectLst/>
                <a:latin typeface="+mn-lt"/>
                <a:ea typeface="+mn-ea"/>
                <a:cs typeface="+mn-cs"/>
              </a:rPr>
              <a:t>Series</a:t>
            </a:r>
            <a:r>
              <a:rPr lang="fr-CA" sz="1200" b="0" i="0" kern="1200" dirty="0">
                <a:solidFill>
                  <a:schemeClr val="tx1"/>
                </a:solidFill>
                <a:effectLst/>
                <a:latin typeface="+mn-lt"/>
                <a:ea typeface="+mn-ea"/>
                <a:cs typeface="+mn-cs"/>
              </a:rPr>
              <a:t> on Social </a:t>
            </a:r>
            <a:r>
              <a:rPr lang="fr-CA" sz="1200" b="0" i="0" kern="1200" dirty="0" err="1">
                <a:solidFill>
                  <a:schemeClr val="tx1"/>
                </a:solidFill>
                <a:effectLst/>
                <a:latin typeface="+mn-lt"/>
                <a:ea typeface="+mn-ea"/>
                <a:cs typeface="+mn-cs"/>
              </a:rPr>
              <a:t>Determinants</a:t>
            </a:r>
            <a:r>
              <a:rPr lang="fr-CA" sz="1200" b="0" i="0" kern="1200" dirty="0">
                <a:solidFill>
                  <a:schemeClr val="tx1"/>
                </a:solidFill>
                <a:effectLst/>
                <a:latin typeface="+mn-lt"/>
                <a:ea typeface="+mn-ea"/>
                <a:cs typeface="+mn-cs"/>
              </a:rPr>
              <a:t> of </a:t>
            </a:r>
            <a:r>
              <a:rPr lang="fr-CA" sz="1200" b="0" i="0" kern="1200" dirty="0" err="1">
                <a:solidFill>
                  <a:schemeClr val="tx1"/>
                </a:solidFill>
                <a:effectLst/>
                <a:latin typeface="+mn-lt"/>
                <a:ea typeface="+mn-ea"/>
                <a:cs typeface="+mn-cs"/>
              </a:rPr>
              <a:t>Health</a:t>
            </a:r>
            <a:r>
              <a:rPr lang="fr-CA" sz="1200" b="0" i="0" kern="1200" dirty="0">
                <a:solidFill>
                  <a:schemeClr val="tx1"/>
                </a:solidFill>
                <a:effectLst/>
                <a:latin typeface="+mn-lt"/>
                <a:ea typeface="+mn-ea"/>
                <a:cs typeface="+mn-cs"/>
              </a:rPr>
              <a:t>, no. 2</a:t>
            </a:r>
          </a:p>
          <a:p>
            <a:r>
              <a:rPr lang="fr-CA" i="0" dirty="0"/>
              <a:t>http://www.who.int/social_determinants/publications/9789241500852/en/</a:t>
            </a:r>
            <a:endParaRPr lang="fr-CA" i="0" dirty="0">
              <a:solidFill>
                <a:srgbClr val="00B0F0"/>
              </a:solidFill>
            </a:endParaRP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42E8663-9224-465F-BB0C-D08E9A8BE1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1761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fr-CA" sz="1400" noProof="0" dirty="0"/>
              <a:t>Étages inférieurs – contexte et déterminants de la santé – ont l’effet le </a:t>
            </a:r>
            <a:r>
              <a:rPr lang="fr-CA" sz="1400" dirty="0"/>
              <a:t>plus important </a:t>
            </a:r>
            <a:r>
              <a:rPr lang="fr-CA" sz="1400" noProof="0" dirty="0"/>
              <a:t>sur la santé de la population. </a:t>
            </a:r>
          </a:p>
          <a:p>
            <a:r>
              <a:rPr lang="fr-CA" sz="1400" b="0" noProof="0" dirty="0"/>
              <a:t>Le but est de </a:t>
            </a:r>
            <a:r>
              <a:rPr lang="fr-CA" sz="1400" b="1" noProof="0" dirty="0"/>
              <a:t>« changer le contexte environnemental pour que les options santé deviennent le choix par défaut, indépendamment de l’éducation, du revenu, de l’offre de services ou d’autres facteurs sociétaux ». </a:t>
            </a:r>
          </a:p>
          <a:p>
            <a:endParaRPr lang="fr-CA" sz="1400" b="0" noProof="0" dirty="0"/>
          </a:p>
          <a:p>
            <a:pPr marL="0" marR="0" indent="0" algn="l" defTabSz="914400" rtl="0" eaLnBrk="0" fontAlgn="base" latinLnBrk="0" hangingPunct="0">
              <a:lnSpc>
                <a:spcPct val="100000"/>
              </a:lnSpc>
              <a:spcBef>
                <a:spcPct val="30000"/>
              </a:spcBef>
              <a:spcAft>
                <a:spcPct val="0"/>
              </a:spcAft>
              <a:buClrTx/>
              <a:buSzTx/>
              <a:buFontTx/>
              <a:buNone/>
              <a:tabLst/>
              <a:defRPr/>
            </a:pPr>
            <a:r>
              <a:rPr lang="fr-CA" sz="1400" noProof="0" dirty="0"/>
              <a:t>La promotion de la santé fondée sur les comportements est populaire sur le plan politique. Par contre, changer le contexte (c.-à-d. les déterminants sociaux) est complexe et souvent controversé, mais peut être plus efficace. </a:t>
            </a:r>
            <a:endParaRPr lang="fr-CA" sz="1400" b="1" noProof="0" dirty="0"/>
          </a:p>
          <a:p>
            <a:pPr lvl="1"/>
            <a:r>
              <a:rPr lang="fr-CA" sz="1400" noProof="0" dirty="0"/>
              <a:t>P. ex. :</a:t>
            </a:r>
          </a:p>
          <a:p>
            <a:pPr lvl="1">
              <a:buFont typeface="Arial"/>
              <a:buChar char="•"/>
            </a:pPr>
            <a:r>
              <a:rPr lang="fr-CA" sz="1400" noProof="0" dirty="0"/>
              <a:t>Veiller à ce que tout le monde ait la même chance en matière d’éducation, indépendamment de la situation sociale. </a:t>
            </a:r>
          </a:p>
          <a:p>
            <a:pPr lvl="1">
              <a:buFont typeface="Arial"/>
              <a:buChar char="•"/>
            </a:pPr>
            <a:r>
              <a:rPr lang="fr-CA" sz="1400" noProof="0" dirty="0"/>
              <a:t>Rendre les aliments frais abordables et disponibles partout. </a:t>
            </a:r>
          </a:p>
          <a:p>
            <a:pPr lvl="1">
              <a:buFont typeface="Arial"/>
              <a:buNone/>
            </a:pPr>
            <a:endParaRPr lang="fr-CA" sz="1400" noProof="0" dirty="0"/>
          </a:p>
          <a:p>
            <a:pPr lvl="0">
              <a:buFont typeface="Arial"/>
              <a:buNone/>
            </a:pPr>
            <a:r>
              <a:rPr lang="fr-CA" sz="1200" b="0" i="1" kern="1200" noProof="0" dirty="0">
                <a:solidFill>
                  <a:schemeClr val="tx1"/>
                </a:solidFill>
                <a:effectLst/>
                <a:latin typeface="+mn-lt"/>
                <a:ea typeface="+mn-ea"/>
                <a:cs typeface="+mn-cs"/>
              </a:rPr>
              <a:t>Référence : </a:t>
            </a:r>
            <a:r>
              <a:rPr lang="fr-CA" sz="1200" b="0" i="1" kern="1200" noProof="0" dirty="0" err="1">
                <a:solidFill>
                  <a:schemeClr val="tx1"/>
                </a:solidFill>
                <a:effectLst/>
                <a:latin typeface="+mn-lt"/>
                <a:ea typeface="+mn-ea"/>
                <a:cs typeface="+mn-cs"/>
              </a:rPr>
              <a:t>Frieden</a:t>
            </a:r>
            <a:r>
              <a:rPr lang="fr-CA" i="1" dirty="0"/>
              <a:t>, </a:t>
            </a:r>
            <a:r>
              <a:rPr lang="fr-CA" sz="1200" b="0" i="1" kern="1200" noProof="0" dirty="0">
                <a:solidFill>
                  <a:schemeClr val="tx1"/>
                </a:solidFill>
                <a:effectLst/>
                <a:latin typeface="+mn-lt"/>
                <a:ea typeface="+mn-ea"/>
                <a:cs typeface="+mn-cs"/>
              </a:rPr>
              <a:t>T. R. « A Framework for Public </a:t>
            </a:r>
            <a:r>
              <a:rPr lang="fr-CA" sz="1200" b="0" i="1" kern="1200" noProof="0" dirty="0" err="1">
                <a:solidFill>
                  <a:schemeClr val="tx1"/>
                </a:solidFill>
                <a:effectLst/>
                <a:latin typeface="+mn-lt"/>
                <a:ea typeface="+mn-ea"/>
                <a:cs typeface="+mn-cs"/>
              </a:rPr>
              <a:t>Health</a:t>
            </a:r>
            <a:r>
              <a:rPr lang="fr-CA" sz="1200" b="0" i="1" kern="1200" noProof="0" dirty="0">
                <a:solidFill>
                  <a:schemeClr val="tx1"/>
                </a:solidFill>
                <a:effectLst/>
                <a:latin typeface="+mn-lt"/>
                <a:ea typeface="+mn-ea"/>
                <a:cs typeface="+mn-cs"/>
              </a:rPr>
              <a:t> Action: The </a:t>
            </a:r>
            <a:r>
              <a:rPr lang="fr-CA" sz="1200" b="0" i="1" kern="1200" noProof="0" dirty="0" err="1">
                <a:solidFill>
                  <a:schemeClr val="tx1"/>
                </a:solidFill>
                <a:effectLst/>
                <a:latin typeface="+mn-lt"/>
                <a:ea typeface="+mn-ea"/>
                <a:cs typeface="+mn-cs"/>
              </a:rPr>
              <a:t>Health</a:t>
            </a:r>
            <a:r>
              <a:rPr lang="fr-CA" sz="1200" b="0" i="1" kern="1200" noProof="0" dirty="0">
                <a:solidFill>
                  <a:schemeClr val="tx1"/>
                </a:solidFill>
                <a:effectLst/>
                <a:latin typeface="+mn-lt"/>
                <a:ea typeface="+mn-ea"/>
                <a:cs typeface="+mn-cs"/>
              </a:rPr>
              <a:t> Impact </a:t>
            </a:r>
            <a:r>
              <a:rPr lang="fr-CA" sz="1200" b="0" i="1" kern="1200" noProof="0" dirty="0" err="1">
                <a:solidFill>
                  <a:schemeClr val="tx1"/>
                </a:solidFill>
                <a:effectLst/>
                <a:latin typeface="+mn-lt"/>
                <a:ea typeface="+mn-ea"/>
                <a:cs typeface="+mn-cs"/>
              </a:rPr>
              <a:t>Pyramid</a:t>
            </a:r>
            <a:r>
              <a:rPr lang="fr-CA" sz="1200" b="0" i="1" kern="1200" noProof="0" dirty="0">
                <a:solidFill>
                  <a:schemeClr val="tx1"/>
                </a:solidFill>
                <a:effectLst/>
                <a:latin typeface="+mn-lt"/>
                <a:ea typeface="+mn-ea"/>
                <a:cs typeface="+mn-cs"/>
              </a:rPr>
              <a:t> ». American Journal of Public </a:t>
            </a:r>
            <a:r>
              <a:rPr lang="fr-CA" sz="1200" b="0" i="1" kern="1200" noProof="0" dirty="0" err="1">
                <a:solidFill>
                  <a:schemeClr val="tx1"/>
                </a:solidFill>
                <a:effectLst/>
                <a:latin typeface="+mn-lt"/>
                <a:ea typeface="+mn-ea"/>
                <a:cs typeface="+mn-cs"/>
              </a:rPr>
              <a:t>Health</a:t>
            </a:r>
            <a:r>
              <a:rPr lang="fr-CA" sz="1200" b="0" i="1" kern="1200" noProof="0" dirty="0">
                <a:solidFill>
                  <a:schemeClr val="tx1"/>
                </a:solidFill>
                <a:effectLst/>
                <a:latin typeface="+mn-lt"/>
                <a:ea typeface="+mn-ea"/>
                <a:cs typeface="+mn-cs"/>
              </a:rPr>
              <a:t>. 2010, vol. 100, n</a:t>
            </a:r>
            <a:r>
              <a:rPr lang="fr-CA" sz="1200" b="0" i="1" kern="1200" baseline="30000" noProof="0" dirty="0">
                <a:solidFill>
                  <a:schemeClr val="tx1"/>
                </a:solidFill>
                <a:effectLst/>
                <a:latin typeface="+mn-lt"/>
                <a:ea typeface="+mn-ea"/>
                <a:cs typeface="+mn-cs"/>
              </a:rPr>
              <a:t>o </a:t>
            </a:r>
            <a:r>
              <a:rPr lang="fr-CA" sz="1200" b="0" i="1" kern="1200" noProof="0" dirty="0">
                <a:solidFill>
                  <a:schemeClr val="tx1"/>
                </a:solidFill>
                <a:effectLst/>
                <a:latin typeface="+mn-lt"/>
                <a:ea typeface="+mn-ea"/>
                <a:cs typeface="+mn-cs"/>
              </a:rPr>
              <a:t>4, p.  590-595. doi:10.2105/AJPH.2009.185652.</a:t>
            </a:r>
            <a:endParaRPr lang="fr-CA" sz="1400" i="1" noProof="0" dirty="0"/>
          </a:p>
        </p:txBody>
      </p:sp>
      <p:sp>
        <p:nvSpPr>
          <p:cNvPr id="4" name="Slide Number Placeholder 3"/>
          <p:cNvSpPr>
            <a:spLocks noGrp="1"/>
          </p:cNvSpPr>
          <p:nvPr>
            <p:ph type="sldNum" sz="quarter" idx="10"/>
          </p:nvPr>
        </p:nvSpPr>
        <p:spPr/>
        <p:txBody>
          <a:bodyPr/>
          <a:lstStyle/>
          <a:p>
            <a:pPr>
              <a:defRPr/>
            </a:pPr>
            <a:fld id="{EC66BE5A-8C81-489A-82B1-6DA94D54E870}" type="slidenum">
              <a:rPr lang="en-CA" smtClean="0"/>
              <a:pPr>
                <a:defRPr/>
              </a:pPr>
              <a:t>11</a:t>
            </a:fld>
            <a:endParaRPr lang="en-CA"/>
          </a:p>
        </p:txBody>
      </p:sp>
    </p:spTree>
    <p:extLst>
      <p:ext uri="{BB962C8B-B14F-4D97-AF65-F5344CB8AC3E}">
        <p14:creationId xmlns:p14="http://schemas.microsoft.com/office/powerpoint/2010/main" val="3182444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662749" cy="3600450"/>
          </a:xfrm>
        </p:spPr>
        <p:txBody>
          <a:bodyPr>
            <a:normAutofit/>
          </a:bodyPr>
          <a:lstStyle/>
          <a:p>
            <a:pPr marL="342900" marR="0" indent="-342900" algn="l" defTabSz="914400" rtl="0" eaLnBrk="0" fontAlgn="base" latinLnBrk="0" hangingPunct="0">
              <a:lnSpc>
                <a:spcPct val="100000"/>
              </a:lnSpc>
              <a:spcBef>
                <a:spcPct val="30000"/>
              </a:spcBef>
              <a:spcAft>
                <a:spcPct val="0"/>
              </a:spcAft>
              <a:buClrTx/>
              <a:buSzTx/>
              <a:buFont typeface="+mj-lt"/>
              <a:buAutoNum type="arabicPeriod"/>
              <a:tabLst/>
              <a:defRPr/>
            </a:pPr>
            <a:r>
              <a:rPr lang="fr-CA" sz="1400" noProof="0" dirty="0"/>
              <a:t>Les politiques publiques favorables à la santé améliorent la santé en agissant sur les grands déterminants de la santé.</a:t>
            </a:r>
          </a:p>
          <a:p>
            <a:pPr marL="342900" marR="0" indent="-342900" algn="l" defTabSz="914400" rtl="0" eaLnBrk="0" fontAlgn="base" latinLnBrk="0" hangingPunct="0">
              <a:lnSpc>
                <a:spcPct val="100000"/>
              </a:lnSpc>
              <a:spcBef>
                <a:spcPct val="30000"/>
              </a:spcBef>
              <a:spcAft>
                <a:spcPct val="0"/>
              </a:spcAft>
              <a:buClrTx/>
              <a:buSzTx/>
              <a:buFont typeface="+mj-lt"/>
              <a:buAutoNum type="arabicPeriod"/>
              <a:tabLst/>
              <a:defRPr/>
            </a:pPr>
            <a:r>
              <a:rPr lang="fr-CA" sz="1400" noProof="0" dirty="0"/>
              <a:t>Les politiques qui ont une incidence sur la santé peuvent provenir d’organisations qui ne sont pas des agences de santé publique. </a:t>
            </a:r>
          </a:p>
          <a:p>
            <a:pPr marL="342900" marR="0" indent="-342900" algn="l" defTabSz="914400" rtl="0" eaLnBrk="0" fontAlgn="base" latinLnBrk="0" hangingPunct="0">
              <a:lnSpc>
                <a:spcPct val="100000"/>
              </a:lnSpc>
              <a:spcBef>
                <a:spcPct val="30000"/>
              </a:spcBef>
              <a:spcAft>
                <a:spcPct val="0"/>
              </a:spcAft>
              <a:buClrTx/>
              <a:buSzTx/>
              <a:buFont typeface="+mj-lt"/>
              <a:buAutoNum type="arabicPeriod"/>
              <a:tabLst/>
              <a:defRPr/>
            </a:pPr>
            <a:endParaRPr lang="fr-CA" sz="1400" noProof="0" dirty="0"/>
          </a:p>
          <a:p>
            <a:r>
              <a:rPr lang="fr-CA" sz="1400" noProof="0" dirty="0"/>
              <a:t>P. ex., </a:t>
            </a:r>
            <a:r>
              <a:rPr lang="fr-CA" sz="1400" b="0" noProof="0" dirty="0"/>
              <a:t>le </a:t>
            </a:r>
            <a:r>
              <a:rPr lang="fr-CA" sz="1400" b="1" noProof="0" dirty="0"/>
              <a:t>développement économique des collectivités </a:t>
            </a:r>
            <a:r>
              <a:rPr lang="fr-CA" sz="1400" b="0" noProof="0" dirty="0"/>
              <a:t>pourrait favoriser l’industrie artisanale dans la transformation alimentaire. </a:t>
            </a:r>
            <a:r>
              <a:rPr lang="fr-CA" sz="1400" baseline="0" noProof="0" dirty="0"/>
              <a:t>	</a:t>
            </a:r>
          </a:p>
          <a:p>
            <a:r>
              <a:rPr lang="fr-CA" sz="1400" baseline="0" noProof="0" dirty="0"/>
              <a:t>	influence la santé du point de vue des DSS et de la sécurité 	alimentaire</a:t>
            </a:r>
          </a:p>
          <a:p>
            <a:r>
              <a:rPr lang="fr-CA" sz="1400" baseline="0" noProof="0" dirty="0"/>
              <a:t>	soulève aussi des risques de salubrité des aliments</a:t>
            </a:r>
          </a:p>
          <a:p>
            <a:r>
              <a:rPr lang="fr-CA" sz="1400" baseline="0" noProof="0" dirty="0"/>
              <a:t>Ainsi, la communication et la collaboration intersectorielles sont très importantes. </a:t>
            </a:r>
          </a:p>
        </p:txBody>
      </p:sp>
      <p:sp>
        <p:nvSpPr>
          <p:cNvPr id="4" name="Slide Number Placeholder 3"/>
          <p:cNvSpPr>
            <a:spLocks noGrp="1"/>
          </p:cNvSpPr>
          <p:nvPr>
            <p:ph type="sldNum" sz="quarter" idx="10"/>
          </p:nvPr>
        </p:nvSpPr>
        <p:spPr/>
        <p:txBody>
          <a:bodyPr/>
          <a:lstStyle/>
          <a:p>
            <a:pPr>
              <a:defRPr/>
            </a:pPr>
            <a:fld id="{EC66BE5A-8C81-489A-82B1-6DA94D54E870}" type="slidenum">
              <a:rPr lang="en-CA" smtClean="0"/>
              <a:pPr>
                <a:defRPr/>
              </a:pPr>
              <a:t>12</a:t>
            </a:fld>
            <a:endParaRPr lang="en-CA"/>
          </a:p>
        </p:txBody>
      </p:sp>
    </p:spTree>
    <p:extLst>
      <p:ext uri="{BB962C8B-B14F-4D97-AF65-F5344CB8AC3E}">
        <p14:creationId xmlns:p14="http://schemas.microsoft.com/office/powerpoint/2010/main" val="1519985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400" noProof="0" dirty="0"/>
              <a:t>Qu’est-ce que cela signifie pour la pratique en santé publique?</a:t>
            </a:r>
          </a:p>
          <a:p>
            <a:endParaRPr lang="fr-CA" sz="1400" noProof="0" dirty="0"/>
          </a:p>
          <a:p>
            <a:r>
              <a:rPr lang="fr-CA" sz="1400" noProof="0" dirty="0"/>
              <a:t>Le renouveau en santé publique dans plusieurs provinces entraîne, entre autres, de nouveaux événements et de nouvelles interventions dont les professionnels de la santé publique environnementale pourraient être responsables. </a:t>
            </a:r>
          </a:p>
          <a:p>
            <a:endParaRPr lang="fr-CA" sz="1400" b="0" baseline="0" noProof="0" dirty="0">
              <a:solidFill>
                <a:srgbClr val="92D050"/>
              </a:solidFill>
            </a:endParaRPr>
          </a:p>
          <a:p>
            <a:r>
              <a:rPr lang="fr-CA" sz="1400" b="0" baseline="0" noProof="0" dirty="0">
                <a:solidFill>
                  <a:srgbClr val="92D050"/>
                </a:solidFill>
              </a:rPr>
              <a:t>	</a:t>
            </a:r>
            <a:r>
              <a:rPr lang="fr-CA" sz="1400" b="0" baseline="0" noProof="0" dirty="0"/>
              <a:t>Normes de santé publique de l’Ontario et </a:t>
            </a:r>
            <a:r>
              <a:rPr lang="fr-CA" sz="1400" b="0" i="1" baseline="0" noProof="0" dirty="0"/>
              <a:t>Ligne directrice sur 	l’équité en matière de sant</a:t>
            </a:r>
            <a:r>
              <a:rPr lang="fr-CA" sz="1400" i="1" dirty="0"/>
              <a:t>é 		</a:t>
            </a:r>
          </a:p>
          <a:p>
            <a:r>
              <a:rPr lang="fr-CA" sz="1400" i="1" dirty="0"/>
              <a:t>	</a:t>
            </a:r>
            <a:r>
              <a:rPr lang="fr-CA" sz="1400" i="1" dirty="0" err="1"/>
              <a:t>BC’s</a:t>
            </a:r>
            <a:r>
              <a:rPr lang="fr-CA" sz="1400" i="1" dirty="0"/>
              <a:t> </a:t>
            </a:r>
            <a:r>
              <a:rPr lang="fr-CA" sz="1400" i="1" dirty="0" err="1"/>
              <a:t>Guiding</a:t>
            </a:r>
            <a:r>
              <a:rPr lang="fr-CA" sz="1400" i="1" dirty="0"/>
              <a:t> Framework for Public </a:t>
            </a:r>
            <a:r>
              <a:rPr lang="fr-CA" sz="1400" i="1" dirty="0" err="1"/>
              <a:t>Health</a:t>
            </a:r>
            <a:endParaRPr lang="fr-CA" sz="1400" i="1" dirty="0"/>
          </a:p>
          <a:p>
            <a:pPr lvl="1"/>
            <a:r>
              <a:rPr lang="fr-CA" sz="1400" i="1" baseline="0" noProof="0" dirty="0"/>
              <a:t>	</a:t>
            </a:r>
            <a:r>
              <a:rPr lang="fr-CA" sz="1400" i="1" baseline="0" noProof="0" dirty="0" err="1"/>
              <a:t>Health</a:t>
            </a:r>
            <a:r>
              <a:rPr lang="fr-CA" sz="1400" i="1" baseline="0" noProof="0" dirty="0"/>
              <a:t> </a:t>
            </a:r>
            <a:r>
              <a:rPr lang="fr-CA" sz="1400" i="1" baseline="0" noProof="0" dirty="0" err="1"/>
              <a:t>Equity</a:t>
            </a:r>
            <a:r>
              <a:rPr lang="fr-CA" sz="1400" i="1" baseline="0" noProof="0" dirty="0"/>
              <a:t> Protocol </a:t>
            </a:r>
            <a:r>
              <a:rPr lang="fr-CA" sz="1400" baseline="0" noProof="0" dirty="0"/>
              <a:t>de la Nouvelle-Écosse</a:t>
            </a:r>
          </a:p>
          <a:p>
            <a:pPr lvl="1"/>
            <a:endParaRPr lang="fr-CA" sz="1400" baseline="0" noProof="0" dirty="0"/>
          </a:p>
          <a:p>
            <a:pPr marL="0" marR="0" lvl="0" indent="0" algn="l" defTabSz="914400" rtl="0" eaLnBrk="0" fontAlgn="base" latinLnBrk="0" hangingPunct="0">
              <a:lnSpc>
                <a:spcPct val="100000"/>
              </a:lnSpc>
              <a:spcBef>
                <a:spcPct val="30000"/>
              </a:spcBef>
              <a:spcAft>
                <a:spcPct val="0"/>
              </a:spcAft>
              <a:buClrTx/>
              <a:buSzTx/>
              <a:buFont typeface="Arial"/>
              <a:buNone/>
              <a:tabLst/>
              <a:defRPr/>
            </a:pPr>
            <a:r>
              <a:rPr lang="fr-CA" sz="1400" baseline="0" noProof="0" dirty="0"/>
              <a:t>Exemples : punaises de lit, environnement bâti sain, sécurité alimentaire, </a:t>
            </a:r>
            <a:r>
              <a:rPr lang="fr-CA" sz="1400" b="1" baseline="0" noProof="0" dirty="0"/>
              <a:t>équité</a:t>
            </a:r>
            <a:r>
              <a:rPr lang="fr-CA" sz="1400" baseline="0" noProof="0" dirty="0"/>
              <a:t>, </a:t>
            </a:r>
            <a:r>
              <a:rPr lang="fr-CA" sz="1400" b="1" baseline="0" noProof="0" dirty="0"/>
              <a:t>déterminants de la santé, </a:t>
            </a:r>
            <a:r>
              <a:rPr lang="fr-CA" sz="1400" baseline="0" noProof="0" dirty="0"/>
              <a:t>etc.</a:t>
            </a:r>
          </a:p>
        </p:txBody>
      </p:sp>
      <p:sp>
        <p:nvSpPr>
          <p:cNvPr id="4" name="Slide Number Placeholder 3"/>
          <p:cNvSpPr>
            <a:spLocks noGrp="1"/>
          </p:cNvSpPr>
          <p:nvPr>
            <p:ph type="sldNum" sz="quarter" idx="10"/>
          </p:nvPr>
        </p:nvSpPr>
        <p:spPr/>
        <p:txBody>
          <a:bodyPr/>
          <a:lstStyle/>
          <a:p>
            <a:pPr>
              <a:defRPr/>
            </a:pPr>
            <a:fld id="{EC66BE5A-8C81-489A-82B1-6DA94D54E870}" type="slidenum">
              <a:rPr lang="en-CA" smtClean="0"/>
              <a:pPr>
                <a:defRPr/>
              </a:pPr>
              <a:t>13</a:t>
            </a:fld>
            <a:endParaRPr lang="en-CA"/>
          </a:p>
        </p:txBody>
      </p:sp>
    </p:spTree>
    <p:extLst>
      <p:ext uri="{BB962C8B-B14F-4D97-AF65-F5344CB8AC3E}">
        <p14:creationId xmlns:p14="http://schemas.microsoft.com/office/powerpoint/2010/main" val="2175988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normAutofit fontScale="92500"/>
          </a:bodyPr>
          <a:lstStyle/>
          <a:p>
            <a:pPr marL="0" indent="0" eaLnBrk="1" hangingPunct="1">
              <a:buFont typeface="+mj-lt"/>
              <a:buNone/>
            </a:pPr>
            <a:r>
              <a:rPr lang="fr-CA" sz="1400" noProof="0" dirty="0"/>
              <a:t>Plusieurs éléments ne s’inscrivent pas bien dans les modèles d’inspection traditionnels. </a:t>
            </a:r>
          </a:p>
          <a:p>
            <a:pPr marL="0" indent="0" eaLnBrk="1" hangingPunct="1">
              <a:buFont typeface="+mj-lt"/>
              <a:buNone/>
            </a:pPr>
            <a:r>
              <a:rPr lang="fr-CA" sz="1400" baseline="0" noProof="0" dirty="0"/>
              <a:t>P. ex., les installations de transformation alimentaire dans des endroits isolés pourraient ne pas avoir l’équipement requis pour satisfaire aux normes établies pour les activités de transformation d’envergure industrielle. </a:t>
            </a:r>
            <a:endParaRPr lang="fr-CA" sz="1400" noProof="0" dirty="0"/>
          </a:p>
          <a:p>
            <a:pPr marL="0" indent="0" eaLnBrk="1" hangingPunct="1">
              <a:buFont typeface="+mj-lt"/>
              <a:buNone/>
            </a:pPr>
            <a:endParaRPr lang="fr-CA" sz="1400" noProof="0" dirty="0"/>
          </a:p>
          <a:p>
            <a:pPr marL="0" indent="0" eaLnBrk="1" hangingPunct="1">
              <a:buFont typeface="+mj-lt"/>
              <a:buNone/>
            </a:pPr>
            <a:r>
              <a:rPr lang="fr-CA" sz="1400" noProof="0" dirty="0"/>
              <a:t>Continuer d’utiliser l’approche punitive, mais moins souvent – utiliser le dialogue comme outil de promotion de la santé pour augmenter la conformité et pour diminuer le besoin de recourir à des outils d’application des lois. </a:t>
            </a:r>
            <a:endParaRPr lang="fr-CA" sz="1400" baseline="0" noProof="0" dirty="0"/>
          </a:p>
          <a:p>
            <a:pPr eaLnBrk="1" hangingPunct="1">
              <a:buFont typeface="Arial"/>
              <a:buNone/>
            </a:pPr>
            <a:endParaRPr lang="fr-CA" sz="1400" baseline="0" noProof="0" dirty="0"/>
          </a:p>
          <a:p>
            <a:pPr eaLnBrk="1" hangingPunct="1">
              <a:buFont typeface="Arial"/>
              <a:buNone/>
            </a:pPr>
            <a:r>
              <a:rPr lang="fr-CA" sz="1400" baseline="0" noProof="0" dirty="0"/>
              <a:t>Beaucoup de professionnels et de régions ont mis en place des mesures répondant à différents types de situations, mais celles-ci varient d’un endroit à l’autre. Il faut </a:t>
            </a:r>
            <a:r>
              <a:rPr lang="fr-CA" sz="1400" b="1" baseline="0" noProof="0" dirty="0"/>
              <a:t>augmenter la portée de </a:t>
            </a:r>
            <a:r>
              <a:rPr lang="fr-CA" sz="1400" baseline="0" noProof="0" dirty="0"/>
              <a:t>ces meilleures pratiques et </a:t>
            </a:r>
            <a:r>
              <a:rPr lang="fr-CA" sz="1400" b="1" baseline="0" noProof="0" dirty="0"/>
              <a:t>les diffuser</a:t>
            </a:r>
            <a:r>
              <a:rPr lang="fr-CA" sz="1400" baseline="0" noProof="0" dirty="0"/>
              <a:t>. </a:t>
            </a:r>
          </a:p>
          <a:p>
            <a:pPr eaLnBrk="1" hangingPunct="1">
              <a:buFont typeface="Arial"/>
              <a:buNone/>
            </a:pPr>
            <a:r>
              <a:rPr lang="fr-CA" sz="1400" baseline="0" noProof="0" dirty="0"/>
              <a:t>            Est-ce que les objectifs de santé publique à l’échelle de la province sont reflétés dans votre </a:t>
            </a:r>
            <a:r>
              <a:rPr lang="fr-CA" sz="1400" b="1" baseline="0" noProof="0" dirty="0"/>
              <a:t>description d’emploi/de formation</a:t>
            </a:r>
            <a:r>
              <a:rPr lang="fr-CA" sz="1400" baseline="0" noProof="0" dirty="0"/>
              <a:t>? </a:t>
            </a:r>
          </a:p>
          <a:p>
            <a:pPr eaLnBrk="1" hangingPunct="1">
              <a:buFont typeface="Arial"/>
              <a:buNone/>
            </a:pPr>
            <a:r>
              <a:rPr lang="fr-CA" sz="1400" b="0" baseline="0" noProof="0" dirty="0"/>
              <a:t>            Êtes-vous soutenus par la </a:t>
            </a:r>
            <a:r>
              <a:rPr lang="fr-CA" sz="1400" b="1" baseline="0" noProof="0" dirty="0"/>
              <a:t>direction</a:t>
            </a:r>
            <a:r>
              <a:rPr lang="fr-CA" sz="1400" baseline="0" noProof="0" dirty="0"/>
              <a:t>?</a:t>
            </a:r>
            <a:endParaRPr lang="fr-CA" sz="1400" noProof="0" dirty="0"/>
          </a:p>
        </p:txBody>
      </p:sp>
      <p:sp>
        <p:nvSpPr>
          <p:cNvPr id="4" name="Slide Number Placeholder 3"/>
          <p:cNvSpPr>
            <a:spLocks noGrp="1"/>
          </p:cNvSpPr>
          <p:nvPr>
            <p:ph type="sldNum" sz="quarter" idx="10"/>
          </p:nvPr>
        </p:nvSpPr>
        <p:spPr/>
        <p:txBody>
          <a:bodyPr/>
          <a:lstStyle/>
          <a:p>
            <a:pPr>
              <a:defRPr/>
            </a:pPr>
            <a:fld id="{EC66BE5A-8C81-489A-82B1-6DA94D54E870}" type="slidenum">
              <a:rPr lang="en-CA" smtClean="0"/>
              <a:pPr>
                <a:defRPr/>
              </a:pPr>
              <a:t>14</a:t>
            </a:fld>
            <a:endParaRPr lang="en-CA"/>
          </a:p>
        </p:txBody>
      </p:sp>
    </p:spTree>
    <p:extLst>
      <p:ext uri="{BB962C8B-B14F-4D97-AF65-F5344CB8AC3E}">
        <p14:creationId xmlns:p14="http://schemas.microsoft.com/office/powerpoint/2010/main" val="1349785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i="1" noProof="0" dirty="0"/>
              <a:t>Cette section porte sur différentes approches permettant d’intégrer l’équité à des programmes et à des politiques à l’échelle opérationnelle. </a:t>
            </a:r>
          </a:p>
        </p:txBody>
      </p:sp>
      <p:sp>
        <p:nvSpPr>
          <p:cNvPr id="4" name="Slide Number Placeholder 3"/>
          <p:cNvSpPr>
            <a:spLocks noGrp="1"/>
          </p:cNvSpPr>
          <p:nvPr>
            <p:ph type="sldNum" sz="quarter" idx="10"/>
          </p:nvPr>
        </p:nvSpPr>
        <p:spPr/>
        <p:txBody>
          <a:bodyPr/>
          <a:lstStyle/>
          <a:p>
            <a:fld id="{E20EBE85-B028-4292-BE0D-404F5F86600B}" type="slidenum">
              <a:rPr lang="en-CA" smtClean="0"/>
              <a:t>15</a:t>
            </a:fld>
            <a:endParaRPr lang="en-CA"/>
          </a:p>
        </p:txBody>
      </p:sp>
    </p:spTree>
    <p:extLst>
      <p:ext uri="{BB962C8B-B14F-4D97-AF65-F5344CB8AC3E}">
        <p14:creationId xmlns:p14="http://schemas.microsoft.com/office/powerpoint/2010/main" val="1776271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0" baseline="0" noProof="0" dirty="0"/>
              <a:t>Si vous vous demandez si l’équité en santé peut s’intégrer au mandat de santé publique environnementale, ou encore comment elle pourrait l’être, réfléchissez à votre définition de « l’environnement ». </a:t>
            </a:r>
          </a:p>
          <a:p>
            <a:r>
              <a:rPr lang="fr-CA" b="0" baseline="0" noProof="0" dirty="0"/>
              <a:t>L’environnement ne se limite pas à l’air, à l’eau, au sol ou même à l’environnement bâti. Il s’agit aussi des communautés dans lesquelles nous vivons ainsi que des situations sociales des personnes qui y vivent. </a:t>
            </a:r>
          </a:p>
          <a:p>
            <a:r>
              <a:rPr lang="fr-CA" b="0" noProof="0" dirty="0"/>
              <a:t>La perspective d’équité et les DSS constituent l’occasion pour les professionnels de la santé publique environnementale d’endosser </a:t>
            </a:r>
            <a:r>
              <a:rPr lang="fr-CA" dirty="0"/>
              <a:t>un</a:t>
            </a:r>
            <a:r>
              <a:rPr lang="fr-CA" b="0" noProof="0" dirty="0"/>
              <a:t> rôle de leadership et de faire preuve d’innovation dans leur approche visant la création et le soutien d’environnements sains pour l’ensemble de la population. </a:t>
            </a:r>
            <a:endParaRPr lang="fr-CA" b="1"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27EC4-C7DE-4D46-ABC8-6C4D875235C1}"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0310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r>
              <a:rPr lang="fr-CA" noProof="0" dirty="0"/>
              <a:t>Le projet « </a:t>
            </a:r>
            <a:r>
              <a:rPr lang="fr-CA" i="0" noProof="0" dirty="0" err="1"/>
              <a:t>Through</a:t>
            </a:r>
            <a:r>
              <a:rPr lang="fr-CA" i="0" noProof="0" dirty="0"/>
              <a:t> an </a:t>
            </a:r>
            <a:r>
              <a:rPr lang="fr-CA" i="0" noProof="0" dirty="0" err="1"/>
              <a:t>Equity</a:t>
            </a:r>
            <a:r>
              <a:rPr lang="fr-CA" i="0" noProof="0" dirty="0"/>
              <a:t> Lens </a:t>
            </a:r>
            <a:r>
              <a:rPr lang="fr-CA" dirty="0"/>
              <a:t>» du Centre de contrôle des maladies de la Colombie-Britannique a examiné la pratique de la santé publique environnementale </a:t>
            </a:r>
            <a:r>
              <a:rPr lang="fr-CA" noProof="0" dirty="0"/>
              <a:t>selon ce cadre. La pratique de la plupart des </a:t>
            </a:r>
            <a:r>
              <a:rPr lang="fr-CA" dirty="0"/>
              <a:t>travailleur</a:t>
            </a:r>
            <a:r>
              <a:rPr lang="fr-CA" noProof="0" dirty="0"/>
              <a:t>s s’inscrit probablement dans plus d’un de ces quadrants, et change en fonction de la situation. </a:t>
            </a:r>
          </a:p>
          <a:p>
            <a:r>
              <a:rPr lang="fr-CA" noProof="0" dirty="0"/>
              <a:t>La santé publique environnementale peut réagir ou s’attaquer aux iniquités en adoptant </a:t>
            </a:r>
            <a:r>
              <a:rPr lang="fr-CA" dirty="0"/>
              <a:t>l’une de ces quatre approches de pratique. </a:t>
            </a:r>
          </a:p>
          <a:p>
            <a:r>
              <a:rPr lang="fr-CA" dirty="0"/>
              <a:t>             </a:t>
            </a:r>
            <a:r>
              <a:rPr lang="fr-CA" baseline="0" noProof="0" dirty="0"/>
              <a:t>AXÉE SUR LA PERSONNE = Compassion – Faire mieux les choses en se  </a:t>
            </a:r>
          </a:p>
          <a:p>
            <a:r>
              <a:rPr lang="fr-CA" noProof="0" dirty="0"/>
              <a:t>             </a:t>
            </a:r>
            <a:r>
              <a:rPr lang="fr-CA" baseline="0" noProof="0" dirty="0"/>
              <a:t>concentrant sur l’individu. </a:t>
            </a:r>
          </a:p>
          <a:p>
            <a:pPr lvl="1"/>
            <a:r>
              <a:rPr lang="fr-CA" baseline="0" noProof="0" dirty="0"/>
              <a:t>APPROCHE SYSTÉMIQUE = Éviter les conséquences imprévues et réduire les lacunes en matière d’équité – Faire de meilleures choses.</a:t>
            </a:r>
          </a:p>
          <a:p>
            <a:r>
              <a:rPr lang="fr-CA" dirty="0"/>
              <a:t>Des approches axée sur la personne et axée sur la population peuvent être adoptées de concert. Les deux sont probablement requises au début, et les approches axées sur la personne offrent une réponse plus immédiate. </a:t>
            </a:r>
          </a:p>
          <a:p>
            <a:r>
              <a:rPr lang="fr-CA" baseline="0" noProof="0" dirty="0"/>
              <a:t>--CLIQUER POUR </a:t>
            </a:r>
            <a:r>
              <a:rPr lang="fr-CA" dirty="0"/>
              <a:t>COMMENCER </a:t>
            </a:r>
            <a:r>
              <a:rPr lang="fr-CA" baseline="0" noProof="0" dirty="0"/>
              <a:t>L’ANIMATION—</a:t>
            </a:r>
          </a:p>
          <a:p>
            <a:r>
              <a:rPr lang="fr-CA" baseline="0" noProof="0" dirty="0"/>
              <a:t>Toutefois, le but est de se rapprocher de la population – et des approches fondées sur les systèmes </a:t>
            </a:r>
            <a:r>
              <a:rPr lang="fr-CA" dirty="0"/>
              <a:t>– pour </a:t>
            </a:r>
            <a:r>
              <a:rPr lang="fr-CA" baseline="0" noProof="0" dirty="0"/>
              <a:t>de plus grandes retombées. (</a:t>
            </a:r>
            <a:r>
              <a:rPr lang="fr-CA" i="1" baseline="0" noProof="0" dirty="0"/>
              <a:t>Rappeler la pyramide des effets sur la </a:t>
            </a:r>
            <a:r>
              <a:rPr lang="fr-CA" i="1" baseline="0" noProof="0" dirty="0" err="1"/>
              <a:t>san</a:t>
            </a:r>
            <a:r>
              <a:rPr lang="fr-CA" i="1" dirty="0"/>
              <a:t>té)</a:t>
            </a:r>
            <a:endParaRPr lang="fr-CA" noProof="0" dirty="0"/>
          </a:p>
        </p:txBody>
      </p:sp>
      <p:sp>
        <p:nvSpPr>
          <p:cNvPr id="4" name="Slide Number Placeholder 3"/>
          <p:cNvSpPr>
            <a:spLocks noGrp="1"/>
          </p:cNvSpPr>
          <p:nvPr>
            <p:ph type="sldNum" sz="quarter" idx="10"/>
          </p:nvPr>
        </p:nvSpPr>
        <p:spPr/>
        <p:txBody>
          <a:bodyPr/>
          <a:lstStyle/>
          <a:p>
            <a:fld id="{871C124E-7A45-48CF-B724-CD9812C6719F}" type="slidenum">
              <a:rPr lang="en-CA" smtClean="0">
                <a:solidFill>
                  <a:prstClr val="black"/>
                </a:solidFill>
              </a:rPr>
              <a:pPr/>
              <a:t>17</a:t>
            </a:fld>
            <a:endParaRPr lang="en-CA" dirty="0">
              <a:solidFill>
                <a:prstClr val="black"/>
              </a:solidFill>
            </a:endParaRPr>
          </a:p>
        </p:txBody>
      </p:sp>
    </p:spTree>
    <p:extLst>
      <p:ext uri="{BB962C8B-B14F-4D97-AF65-F5344CB8AC3E}">
        <p14:creationId xmlns:p14="http://schemas.microsoft.com/office/powerpoint/2010/main" val="1602009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Ce graphique présente les approches d’une façon légèrement différente. </a:t>
            </a:r>
          </a:p>
          <a:p>
            <a:r>
              <a:rPr lang="fr-CA" b="0" noProof="0" dirty="0"/>
              <a:t>INDIVIDUELLE/TRANSACTIONELLE : Interagir auprès de l’individu en essayant d’aider la personne. Ceci ne réduira pas les iniquités, mais il s’agit d’une solution à court terme </a:t>
            </a:r>
            <a:r>
              <a:rPr lang="fr-CA" b="0" baseline="0" noProof="0" dirty="0"/>
              <a:t>(p. ex., avoir recours à un interprète pour aider à effectuer une inspection).</a:t>
            </a:r>
          </a:p>
          <a:p>
            <a:r>
              <a:rPr lang="fr-CA" b="0" baseline="0" noProof="0" dirty="0"/>
              <a:t>SYSTÉMIQUE : Changer le système pour le rendre plus équitable (p. ex., combler les lacunes dans la répartition des déterminants sociaux de la santé). Exige plus de temps, mais a des effets sur un plus grand nombre de personnes à long terme. </a:t>
            </a:r>
          </a:p>
          <a:p>
            <a:r>
              <a:rPr lang="fr-CA" b="0" baseline="0" noProof="0" dirty="0"/>
              <a:t>MULTIPLE : Changer le système en aidant aussi les individus à s’adapter à leur situation personnelle (p. ex., combler les lacunes dans la répartition des DSS, mais augmenter aussi les services pour certaines populations ayant des besoins particuliers). </a:t>
            </a:r>
            <a:endParaRPr lang="fr-CA" noProof="0" dirty="0"/>
          </a:p>
        </p:txBody>
      </p:sp>
      <p:sp>
        <p:nvSpPr>
          <p:cNvPr id="4" name="Slide Number Placeholder 3"/>
          <p:cNvSpPr>
            <a:spLocks noGrp="1"/>
          </p:cNvSpPr>
          <p:nvPr>
            <p:ph type="sldNum" sz="quarter" idx="10"/>
          </p:nvPr>
        </p:nvSpPr>
        <p:spPr/>
        <p:txBody>
          <a:bodyPr/>
          <a:lstStyle/>
          <a:p>
            <a:fld id="{CD027EC4-C7DE-4D46-ABC8-6C4D875235C1}" type="slidenum">
              <a:rPr lang="en-CA" smtClean="0"/>
              <a:t>18</a:t>
            </a:fld>
            <a:endParaRPr lang="en-CA"/>
          </a:p>
        </p:txBody>
      </p:sp>
    </p:spTree>
    <p:extLst>
      <p:ext uri="{BB962C8B-B14F-4D97-AF65-F5344CB8AC3E}">
        <p14:creationId xmlns:p14="http://schemas.microsoft.com/office/powerpoint/2010/main" val="1613357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Voici certains facteurs qui peuvent soutenir la mise en œuvre. </a:t>
            </a:r>
          </a:p>
        </p:txBody>
      </p:sp>
      <p:sp>
        <p:nvSpPr>
          <p:cNvPr id="4" name="Slide Number Placeholder 3"/>
          <p:cNvSpPr>
            <a:spLocks noGrp="1"/>
          </p:cNvSpPr>
          <p:nvPr>
            <p:ph type="sldNum" sz="quarter" idx="10"/>
          </p:nvPr>
        </p:nvSpPr>
        <p:spPr/>
        <p:txBody>
          <a:bodyPr/>
          <a:lstStyle/>
          <a:p>
            <a:fld id="{342E8663-9224-465F-BB0C-D08E9A8BE19B}" type="slidenum">
              <a:rPr lang="en-US" smtClean="0"/>
              <a:t>19</a:t>
            </a:fld>
            <a:endParaRPr lang="en-US"/>
          </a:p>
        </p:txBody>
      </p:sp>
    </p:spTree>
    <p:extLst>
      <p:ext uri="{BB962C8B-B14F-4D97-AF65-F5344CB8AC3E}">
        <p14:creationId xmlns:p14="http://schemas.microsoft.com/office/powerpoint/2010/main" val="452251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27EC4-C7DE-4D46-ABC8-6C4D875235C1}"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9379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5871703"/>
          </a:xfrm>
        </p:spPr>
        <p:txBody>
          <a:bodyPr/>
          <a:lstStyle/>
          <a:p>
            <a:r>
              <a:rPr lang="fr-CA" noProof="0" dirty="0"/>
              <a:t>Un rapport </a:t>
            </a:r>
            <a:r>
              <a:rPr lang="fr-CA" dirty="0"/>
              <a:t>du Centre de contrôle des maladies de la Colombie-Britannique intitulé « </a:t>
            </a:r>
            <a:r>
              <a:rPr lang="fr-CA" noProof="0" dirty="0" err="1"/>
              <a:t>Equity-integrated</a:t>
            </a:r>
            <a:r>
              <a:rPr lang="fr-CA" noProof="0" dirty="0"/>
              <a:t> </a:t>
            </a:r>
            <a:r>
              <a:rPr lang="fr-CA" noProof="0" dirty="0" err="1"/>
              <a:t>environmental</a:t>
            </a:r>
            <a:r>
              <a:rPr lang="fr-CA" noProof="0" dirty="0"/>
              <a:t> </a:t>
            </a:r>
            <a:r>
              <a:rPr lang="fr-CA" noProof="0" dirty="0" err="1"/>
              <a:t>health</a:t>
            </a:r>
            <a:r>
              <a:rPr lang="fr-CA" noProof="0" dirty="0"/>
              <a:t> practice: </a:t>
            </a:r>
            <a:r>
              <a:rPr lang="fr-CA" noProof="0" dirty="0" err="1"/>
              <a:t>Facilitators</a:t>
            </a:r>
            <a:r>
              <a:rPr lang="fr-CA" noProof="0" dirty="0"/>
              <a:t> and </a:t>
            </a:r>
            <a:r>
              <a:rPr lang="fr-CA" noProof="0" dirty="0" err="1"/>
              <a:t>barriers</a:t>
            </a:r>
            <a:r>
              <a:rPr lang="fr-CA" dirty="0"/>
              <a:t> », soit Pratiques en santé environnementale intégrant une perspective d’équité : leviers et </a:t>
            </a:r>
            <a:r>
              <a:rPr lang="fr-CA" dirty="0" err="1"/>
              <a:t>obstables</a:t>
            </a:r>
            <a:r>
              <a:rPr lang="fr-CA" dirty="0"/>
              <a:t>, présente des histoires de réussite et cible des leviers et des obstacles à l’intégration de l’équité dans la pratique. </a:t>
            </a:r>
            <a:endParaRPr lang="fr-CA" noProof="0" dirty="0"/>
          </a:p>
          <a:p>
            <a:endParaRPr lang="fr-CA" noProof="0" dirty="0"/>
          </a:p>
          <a:p>
            <a:r>
              <a:rPr lang="fr-CA" noProof="0" dirty="0"/>
              <a:t>Les problèmes liés aux organisations ou aux emplois peuvent :</a:t>
            </a:r>
          </a:p>
          <a:p>
            <a:pPr marL="174708" indent="-174708">
              <a:buFontTx/>
              <a:buChar char="-"/>
            </a:pPr>
            <a:r>
              <a:rPr lang="fr-CA" dirty="0"/>
              <a:t>a</a:t>
            </a:r>
            <a:r>
              <a:rPr lang="fr-CA" noProof="0" dirty="0"/>
              <a:t>voir une incidence directe sur la capacité des professionnels de la santé publique environnementale de </a:t>
            </a:r>
            <a:r>
              <a:rPr lang="fr-CA" dirty="0"/>
              <a:t>pallier les obstacles liés à l’équité;</a:t>
            </a:r>
          </a:p>
          <a:p>
            <a:pPr marL="174708" indent="-174708">
              <a:buFontTx/>
              <a:buChar char="-"/>
            </a:pPr>
            <a:r>
              <a:rPr lang="fr-CA" dirty="0"/>
              <a:t>r</a:t>
            </a:r>
            <a:r>
              <a:rPr lang="fr-CA" b="0" noProof="0" dirty="0" err="1"/>
              <a:t>endre</a:t>
            </a:r>
            <a:r>
              <a:rPr lang="fr-CA" b="0" noProof="0" dirty="0"/>
              <a:t> le travail de</a:t>
            </a:r>
            <a:r>
              <a:rPr lang="fr-CA" dirty="0"/>
              <a:t>s professionnels plus difficile puisque cela pourrait être vu comme un ajout de responsabilités à leurs tâches principales. </a:t>
            </a:r>
          </a:p>
          <a:p>
            <a:endParaRPr lang="fr-CA" noProof="0" dirty="0"/>
          </a:p>
          <a:p>
            <a:r>
              <a:rPr lang="fr-CA" b="0" noProof="0" dirty="0"/>
              <a:t>La charge de travail élevée</a:t>
            </a:r>
            <a:r>
              <a:rPr lang="fr-CA" b="0" baseline="0" noProof="0" dirty="0"/>
              <a:t>, le </a:t>
            </a:r>
            <a:r>
              <a:rPr lang="fr-CA" dirty="0"/>
              <a:t>manque de </a:t>
            </a:r>
            <a:r>
              <a:rPr lang="fr-CA" b="0" baseline="0" noProof="0" dirty="0"/>
              <a:t>ressources et le haut roulement du personnel </a:t>
            </a:r>
            <a:r>
              <a:rPr lang="fr-CA" dirty="0"/>
              <a:t>rendent la tâche difficile aux professionnels de la santé publique environnementale qui veulent accorder plus de temps et d’attention à des situations présentant des obstacles liés aux DSS. </a:t>
            </a:r>
          </a:p>
          <a:p>
            <a:endParaRPr lang="fr-CA" b="0" noProof="0" dirty="0"/>
          </a:p>
          <a:p>
            <a:r>
              <a:rPr lang="fr-CA" b="0" noProof="0" dirty="0"/>
              <a:t>Parfois, certains professionnels de la santé publique environnementale arrivent à </a:t>
            </a:r>
            <a:r>
              <a:rPr lang="fr-CA" dirty="0"/>
              <a:t>gérer des situations grâce à leur expérience personnelle. Par contre, avec le roulement du personnel, lorsqu’un employé quitte son poste et qu’un autre le remplace, il n’a pas la chance de transmettre ces connaissances. Le nouvel employé doit donc repartir de zéro et apprendre par lui-même au lieu de profiter des trouvailles de son prédécesseur. </a:t>
            </a:r>
          </a:p>
          <a:p>
            <a:endParaRPr lang="fr-CA" b="0" baseline="0" noProof="0" dirty="0"/>
          </a:p>
          <a:p>
            <a:r>
              <a:rPr lang="fr-CA" b="0" baseline="0" noProof="0" dirty="0"/>
              <a:t>Les politiques prescriptives sur la façon de mettre en œuvre certaines actions réglementaires et le manque de soutien de la direction pour changer les façons de faire nuisent aux professionnels de la santé publique environnementale lorsqu’ils tentent de </a:t>
            </a:r>
            <a:r>
              <a:rPr lang="fr-CA" dirty="0"/>
              <a:t>tenir compte du contexte et des facteurs individuels. </a:t>
            </a:r>
          </a:p>
          <a:p>
            <a:endParaRPr lang="fr-CA" b="0" baseline="0" noProof="0" dirty="0"/>
          </a:p>
          <a:p>
            <a:r>
              <a:rPr lang="fr-CA" b="0" baseline="0" noProof="0" dirty="0"/>
              <a:t>Lorsque la santé environnementale est incluse dans la santé publique générale, elle peut être fragmentée et rendre la collaboration difficile entre les employés des différents services.</a:t>
            </a:r>
          </a:p>
        </p:txBody>
      </p:sp>
      <p:sp>
        <p:nvSpPr>
          <p:cNvPr id="4" name="Slide Number Placeholder 3"/>
          <p:cNvSpPr>
            <a:spLocks noGrp="1"/>
          </p:cNvSpPr>
          <p:nvPr>
            <p:ph type="sldNum" sz="quarter" idx="10"/>
          </p:nvPr>
        </p:nvSpPr>
        <p:spPr/>
        <p:txBody>
          <a:bodyPr/>
          <a:lstStyle/>
          <a:p>
            <a:fld id="{871C124E-7A45-48CF-B724-CD9812C6719F}" type="slidenum">
              <a:rPr lang="en-CA" smtClean="0">
                <a:solidFill>
                  <a:prstClr val="black"/>
                </a:solidFill>
              </a:rPr>
              <a:pPr/>
              <a:t>20</a:t>
            </a:fld>
            <a:endParaRPr lang="en-CA" dirty="0">
              <a:solidFill>
                <a:prstClr val="black"/>
              </a:solidFill>
            </a:endParaRPr>
          </a:p>
        </p:txBody>
      </p:sp>
    </p:spTree>
    <p:extLst>
      <p:ext uri="{BB962C8B-B14F-4D97-AF65-F5344CB8AC3E}">
        <p14:creationId xmlns:p14="http://schemas.microsoft.com/office/powerpoint/2010/main" val="526392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None/>
            </a:pPr>
            <a:r>
              <a:rPr lang="fr-CA" noProof="0" dirty="0"/>
              <a:t>Ce court document explique différents leviers et obstacles à l’intégration de l’équité dans la pratique de la santé publique environnementale. </a:t>
            </a:r>
          </a:p>
          <a:p>
            <a:pPr>
              <a:buFont typeface="Arial"/>
              <a:buNone/>
            </a:pPr>
            <a:r>
              <a:rPr lang="fr-CA" noProof="0" dirty="0"/>
              <a:t>Il est conçu pour les gestionnaires et les directeurs afin qu’ils puissent amorcer leur réflexion sur ces questions et fournir des idées sur les mesures à prendre. </a:t>
            </a:r>
          </a:p>
          <a:p>
            <a:pPr>
              <a:buFont typeface="Arial"/>
              <a:buNone/>
            </a:pPr>
            <a:r>
              <a:rPr lang="fr-CA" baseline="0" noProof="0" dirty="0"/>
              <a:t>Il est court et va à l’essentiel. </a:t>
            </a:r>
            <a:endParaRPr lang="fr-CA" noProof="0" dirty="0"/>
          </a:p>
        </p:txBody>
      </p:sp>
      <p:sp>
        <p:nvSpPr>
          <p:cNvPr id="4" name="Slide Number Placeholder 3"/>
          <p:cNvSpPr>
            <a:spLocks noGrp="1"/>
          </p:cNvSpPr>
          <p:nvPr>
            <p:ph type="sldNum" sz="quarter" idx="10"/>
          </p:nvPr>
        </p:nvSpPr>
        <p:spPr/>
        <p:txBody>
          <a:bodyPr/>
          <a:lstStyle/>
          <a:p>
            <a:fld id="{B0312218-B397-4FDF-89AD-6FD0ACB92EF5}" type="slidenum">
              <a:rPr lang="en-CA" smtClean="0">
                <a:solidFill>
                  <a:prstClr val="black"/>
                </a:solidFill>
              </a:rPr>
              <a:pPr/>
              <a:t>21</a:t>
            </a:fld>
            <a:endParaRPr lang="en-CA">
              <a:solidFill>
                <a:prstClr val="black"/>
              </a:solidFill>
            </a:endParaRPr>
          </a:p>
        </p:txBody>
      </p:sp>
    </p:spTree>
    <p:extLst>
      <p:ext uri="{BB962C8B-B14F-4D97-AF65-F5344CB8AC3E}">
        <p14:creationId xmlns:p14="http://schemas.microsoft.com/office/powerpoint/2010/main" val="722771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Cette vidéo de six minutes du Centre de contrôle des maladies de la </a:t>
            </a:r>
            <a:r>
              <a:rPr lang="fr-CA" dirty="0"/>
              <a:t>Colombie-Britannique relève les leviers et obstacles organisationnels qui font que les autorités de santé arrivent ou non à intégrer une perspective d’équité dans la santé environnementale.</a:t>
            </a:r>
          </a:p>
          <a:p>
            <a:endParaRPr lang="fr-CA" sz="1200" b="0" i="0" kern="1200" noProof="0" dirty="0">
              <a:solidFill>
                <a:srgbClr val="00B050"/>
              </a:solidFill>
              <a:effectLst/>
            </a:endParaRPr>
          </a:p>
          <a:p>
            <a:r>
              <a:rPr lang="fr-CA" sz="1200" b="0" i="0" kern="1200" noProof="0" dirty="0">
                <a:solidFill>
                  <a:schemeClr val="tx1"/>
                </a:solidFill>
                <a:effectLst/>
                <a:latin typeface="+mn-lt"/>
                <a:ea typeface="+mn-ea"/>
                <a:cs typeface="+mn-cs"/>
              </a:rPr>
              <a:t>https://www.youtube.com/watch?time_continue=1&amp;v=ZIHEZ5wUs2g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27EC4-C7DE-4D46-ABC8-6C4D875235C1}"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9833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fr-CA" noProof="0" dirty="0"/>
              <a:t>Un autre rapport du Centre de contrôle des maladies de la Colombie-Britannique intitulé « </a:t>
            </a:r>
            <a:r>
              <a:rPr lang="fr-CA" noProof="0" dirty="0" err="1"/>
              <a:t>Environmental</a:t>
            </a:r>
            <a:r>
              <a:rPr lang="fr-CA" noProof="0" dirty="0"/>
              <a:t> scan of </a:t>
            </a:r>
            <a:r>
              <a:rPr lang="fr-CA" noProof="0" dirty="0" err="1"/>
              <a:t>policy</a:t>
            </a:r>
            <a:r>
              <a:rPr lang="fr-CA" noProof="0" dirty="0"/>
              <a:t> levers for </a:t>
            </a:r>
            <a:r>
              <a:rPr lang="fr-CA" noProof="0" dirty="0" err="1"/>
              <a:t>equity-integrated</a:t>
            </a:r>
            <a:r>
              <a:rPr lang="fr-CA" noProof="0" dirty="0"/>
              <a:t> </a:t>
            </a:r>
            <a:r>
              <a:rPr lang="fr-CA" noProof="0" dirty="0" err="1"/>
              <a:t>environmental</a:t>
            </a:r>
            <a:r>
              <a:rPr lang="fr-CA" noProof="0" dirty="0"/>
              <a:t> public </a:t>
            </a:r>
            <a:r>
              <a:rPr lang="fr-CA" noProof="0" dirty="0" err="1"/>
              <a:t>health</a:t>
            </a:r>
            <a:r>
              <a:rPr lang="fr-CA" noProof="0" dirty="0"/>
              <a:t> practice in BC » examine comment utiliser les lois, les politiques, les cadres et les plans stratégiques </a:t>
            </a:r>
            <a:r>
              <a:rPr lang="fr-CA" u="sng" noProof="0" dirty="0"/>
              <a:t>existants</a:t>
            </a:r>
            <a:r>
              <a:rPr lang="fr-CA" u="none" noProof="0" dirty="0"/>
              <a:t> pour adopter une perspective </a:t>
            </a:r>
            <a:r>
              <a:rPr lang="fr-CA" noProof="0" dirty="0"/>
              <a:t>d’équité dans la pratique. </a:t>
            </a:r>
          </a:p>
          <a:p>
            <a:pPr defTabSz="931774">
              <a:defRPr/>
            </a:pPr>
            <a:r>
              <a:rPr lang="fr-CA" b="0" noProof="0" dirty="0"/>
              <a:t>Utilisez les politiques pour clarifier les questions liées au mandat et pour travailler sur celles-ci. Vous pouvez trouver une façon de procéder – des exemples de partout au Canada sont fournis dans le rapport. </a:t>
            </a:r>
            <a:endParaRPr lang="fr-CA" noProof="0" dirty="0"/>
          </a:p>
        </p:txBody>
      </p:sp>
      <p:sp>
        <p:nvSpPr>
          <p:cNvPr id="4" name="Slide Number Placeholder 3"/>
          <p:cNvSpPr>
            <a:spLocks noGrp="1"/>
          </p:cNvSpPr>
          <p:nvPr>
            <p:ph type="sldNum" sz="quarter" idx="10"/>
          </p:nvPr>
        </p:nvSpPr>
        <p:spPr/>
        <p:txBody>
          <a:bodyPr/>
          <a:lstStyle/>
          <a:p>
            <a:fld id="{871C124E-7A45-48CF-B724-CD9812C6719F}" type="slidenum">
              <a:rPr lang="en-CA" smtClean="0">
                <a:solidFill>
                  <a:prstClr val="black"/>
                </a:solidFill>
              </a:rPr>
              <a:pPr/>
              <a:t>23</a:t>
            </a:fld>
            <a:endParaRPr lang="en-CA" dirty="0">
              <a:solidFill>
                <a:prstClr val="black"/>
              </a:solidFill>
            </a:endParaRPr>
          </a:p>
        </p:txBody>
      </p:sp>
    </p:spTree>
    <p:extLst>
      <p:ext uri="{BB962C8B-B14F-4D97-AF65-F5344CB8AC3E}">
        <p14:creationId xmlns:p14="http://schemas.microsoft.com/office/powerpoint/2010/main" val="3074970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None/>
            </a:pPr>
            <a:r>
              <a:rPr lang="fr-CA" noProof="0" dirty="0"/>
              <a:t>Ce court document est un résumé du rapport sur les leviers stratégiques qui s’adresse, entre autres, aux gestionnaires et aux directeurs. </a:t>
            </a:r>
          </a:p>
          <a:p>
            <a:pPr>
              <a:buFont typeface="Arial"/>
              <a:buNone/>
            </a:pPr>
            <a:r>
              <a:rPr lang="fr-CA" b="0" noProof="0" dirty="0"/>
              <a:t>Il traite de certaines préoccupations quant aux </a:t>
            </a:r>
            <a:r>
              <a:rPr lang="fr-CA" b="0" baseline="0" noProof="0" dirty="0"/>
              <a:t>mandats restrictifs et de la façon dont les compétences générales en équité en santé peuvent s’inscrire dans une profession visant l’application des lois. </a:t>
            </a:r>
          </a:p>
          <a:p>
            <a:pPr>
              <a:buFont typeface="Arial"/>
              <a:buNone/>
            </a:pPr>
            <a:r>
              <a:rPr lang="fr-CA" b="0" baseline="0" noProof="0" dirty="0"/>
              <a:t>Il établit un équilibre entre les exigences liées aux inspections et les efforts de promotion de la santé. </a:t>
            </a:r>
            <a:endParaRPr lang="fr-CA" b="0" noProof="0" dirty="0"/>
          </a:p>
        </p:txBody>
      </p:sp>
      <p:sp>
        <p:nvSpPr>
          <p:cNvPr id="4" name="Slide Number Placeholder 3"/>
          <p:cNvSpPr>
            <a:spLocks noGrp="1"/>
          </p:cNvSpPr>
          <p:nvPr>
            <p:ph type="sldNum" sz="quarter" idx="10"/>
          </p:nvPr>
        </p:nvSpPr>
        <p:spPr/>
        <p:txBody>
          <a:bodyPr/>
          <a:lstStyle/>
          <a:p>
            <a:fld id="{B0312218-B397-4FDF-89AD-6FD0ACB92EF5}" type="slidenum">
              <a:rPr lang="en-CA" smtClean="0">
                <a:solidFill>
                  <a:prstClr val="black"/>
                </a:solidFill>
              </a:rPr>
              <a:pPr/>
              <a:t>24</a:t>
            </a:fld>
            <a:endParaRPr lang="en-CA">
              <a:solidFill>
                <a:prstClr val="black"/>
              </a:solidFill>
            </a:endParaRPr>
          </a:p>
        </p:txBody>
      </p:sp>
    </p:spTree>
    <p:extLst>
      <p:ext uri="{BB962C8B-B14F-4D97-AF65-F5344CB8AC3E}">
        <p14:creationId xmlns:p14="http://schemas.microsoft.com/office/powerpoint/2010/main" val="505679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a:t>Vous pouvez utiliser ce guide de discussion lors des rencontres d’équipes, des séances de réflexion, des séances de planification en groupe, etc. Il peut aussi être utilisé individuellement. </a:t>
            </a:r>
          </a:p>
          <a:p>
            <a:pPr marL="171450" lvl="0" indent="-171450">
              <a:buFont typeface="Arial" panose="020B0604020202020204" pitchFamily="34" charset="0"/>
              <a:buChar char="•"/>
            </a:pPr>
            <a:r>
              <a:rPr lang="fr-CA" dirty="0"/>
              <a:t>Brefs exemples tirés d’études de cas.</a:t>
            </a:r>
          </a:p>
          <a:p>
            <a:pPr marL="171450" lvl="0" indent="-171450">
              <a:buFont typeface="Arial" panose="020B0604020202020204" pitchFamily="34" charset="0"/>
              <a:buChar char="•"/>
            </a:pPr>
            <a:r>
              <a:rPr lang="fr-CA" dirty="0"/>
              <a:t>Met en valeur les principaux facteurs de succès à l’œuvre.</a:t>
            </a:r>
          </a:p>
          <a:p>
            <a:pPr marL="171450" lvl="0" indent="-171450">
              <a:buFont typeface="Arial" panose="020B0604020202020204" pitchFamily="34" charset="0"/>
              <a:buChar char="•"/>
            </a:pPr>
            <a:r>
              <a:rPr lang="fr-CA" dirty="0"/>
              <a:t>Trois questions de discussion à appliquer en cas de problème dans divers contextes.</a:t>
            </a:r>
          </a:p>
          <a:p>
            <a:endParaRPr lang="fr-CA" dirty="0"/>
          </a:p>
          <a:p>
            <a:r>
              <a:rPr lang="fr-CA" dirty="0"/>
              <a:t>http://www.bccdc.ca/resource-gallery/Documents/Educational%20Materials/EH/Equity%20in%20EPH%20success%20factors%20discussion%20guide.pdf</a:t>
            </a:r>
          </a:p>
        </p:txBody>
      </p:sp>
      <p:sp>
        <p:nvSpPr>
          <p:cNvPr id="4" name="Slide Number Placeholder 3"/>
          <p:cNvSpPr>
            <a:spLocks noGrp="1"/>
          </p:cNvSpPr>
          <p:nvPr>
            <p:ph type="sldNum" sz="quarter" idx="10"/>
          </p:nvPr>
        </p:nvSpPr>
        <p:spPr/>
        <p:txBody>
          <a:bodyPr/>
          <a:lstStyle/>
          <a:p>
            <a:fld id="{B0312218-B397-4FDF-89AD-6FD0ACB92EF5}" type="slidenum">
              <a:rPr lang="en-CA" smtClean="0">
                <a:solidFill>
                  <a:prstClr val="black"/>
                </a:solidFill>
              </a:rPr>
              <a:pPr/>
              <a:t>25</a:t>
            </a:fld>
            <a:endParaRPr lang="en-CA">
              <a:solidFill>
                <a:prstClr val="black"/>
              </a:solidFill>
            </a:endParaRPr>
          </a:p>
        </p:txBody>
      </p:sp>
    </p:spTree>
    <p:extLst>
      <p:ext uri="{BB962C8B-B14F-4D97-AF65-F5344CB8AC3E}">
        <p14:creationId xmlns:p14="http://schemas.microsoft.com/office/powerpoint/2010/main" val="649885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None/>
            </a:pPr>
            <a:r>
              <a:rPr lang="fr-CA" noProof="0" dirty="0"/>
              <a:t>Ce document présente certains concepts généraux qui pourraient être utiles pour la planification stratégique. </a:t>
            </a:r>
            <a:endParaRPr lang="fr-CA" baseline="0" noProof="0" dirty="0"/>
          </a:p>
          <a:p>
            <a:pPr>
              <a:buFont typeface="Arial"/>
              <a:buNone/>
            </a:pPr>
            <a:r>
              <a:rPr lang="fr-CA" baseline="0" noProof="0" dirty="0"/>
              <a:t>Il offre certains outils plus concrets et propose des contextes de pratique </a:t>
            </a:r>
            <a:r>
              <a:rPr lang="fr-CA" dirty="0"/>
              <a:t>où </a:t>
            </a:r>
            <a:r>
              <a:rPr lang="fr-CA" baseline="0" noProof="0" dirty="0"/>
              <a:t>ils pourraient être mis en œuvre. </a:t>
            </a:r>
          </a:p>
          <a:p>
            <a:pPr>
              <a:buFont typeface="Arial"/>
              <a:buNone/>
            </a:pPr>
            <a:endParaRPr lang="fr-CA" baseline="0" noProof="0" dirty="0"/>
          </a:p>
          <a:p>
            <a:pPr>
              <a:buFont typeface="Arial"/>
              <a:buNone/>
            </a:pPr>
            <a:r>
              <a:rPr lang="fr-CA" baseline="0" noProof="0" dirty="0"/>
              <a:t>Évaluation des effets sur la santé – cibler et prédire des conséquences non désirées. </a:t>
            </a:r>
          </a:p>
          <a:p>
            <a:pPr>
              <a:buFont typeface="Arial"/>
              <a:buNone/>
            </a:pPr>
            <a:r>
              <a:rPr lang="fr-CA" baseline="0" noProof="0" dirty="0"/>
              <a:t>SIG – Données permettant de cibler les iniquités et les populations vulnérables.</a:t>
            </a:r>
          </a:p>
          <a:p>
            <a:pPr>
              <a:buFont typeface="Arial"/>
              <a:buNone/>
            </a:pPr>
            <a:r>
              <a:rPr lang="fr-CA" baseline="0" noProof="0" dirty="0"/>
              <a:t>Participation de la collectivité – découvrir les réels problèmes, obstacles et besoins en matière de services. </a:t>
            </a:r>
          </a:p>
          <a:p>
            <a:pPr>
              <a:buFont typeface="Arial"/>
              <a:buNone/>
            </a:pPr>
            <a:r>
              <a:rPr lang="fr-CA" baseline="0" noProof="0" dirty="0"/>
              <a:t>Champions – Font bouger les choses dans les organisations. </a:t>
            </a:r>
          </a:p>
          <a:p>
            <a:pPr>
              <a:buFont typeface="Arial"/>
              <a:buNone/>
            </a:pPr>
            <a:endParaRPr lang="fr-CA" noProof="0" dirty="0"/>
          </a:p>
        </p:txBody>
      </p:sp>
      <p:sp>
        <p:nvSpPr>
          <p:cNvPr id="4" name="Slide Number Placeholder 3"/>
          <p:cNvSpPr>
            <a:spLocks noGrp="1"/>
          </p:cNvSpPr>
          <p:nvPr>
            <p:ph type="sldNum" sz="quarter" idx="10"/>
          </p:nvPr>
        </p:nvSpPr>
        <p:spPr/>
        <p:txBody>
          <a:bodyPr/>
          <a:lstStyle/>
          <a:p>
            <a:fld id="{B0312218-B397-4FDF-89AD-6FD0ACB92EF5}" type="slidenum">
              <a:rPr lang="en-CA" smtClean="0">
                <a:solidFill>
                  <a:prstClr val="black"/>
                </a:solidFill>
              </a:rPr>
              <a:pPr/>
              <a:t>26</a:t>
            </a:fld>
            <a:endParaRPr lang="en-CA">
              <a:solidFill>
                <a:prstClr val="black"/>
              </a:solidFill>
            </a:endParaRPr>
          </a:p>
        </p:txBody>
      </p:sp>
    </p:spTree>
    <p:extLst>
      <p:ext uri="{BB962C8B-B14F-4D97-AF65-F5344CB8AC3E}">
        <p14:creationId xmlns:p14="http://schemas.microsoft.com/office/powerpoint/2010/main" val="18751439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Considérant les mandats et la charge de travail, il est important de souligner que le recours à une perspective d’équité ne signifie pas d’abandonner les mandats d’inspection et d’application des lois NI d’ajouter des tâches à l’emploi du temps déjà chargé des professionnels de la santé publique environnementale. </a:t>
            </a:r>
          </a:p>
          <a:p>
            <a:r>
              <a:rPr lang="fr-CA" baseline="0" noProof="0" dirty="0"/>
              <a:t>Il existe des façons d’intégrer l’équité à ce que vous faites déjà. </a:t>
            </a:r>
          </a:p>
          <a:p>
            <a:r>
              <a:rPr lang="fr-CA" baseline="0" noProof="0" dirty="0"/>
              <a:t>En théorie, les actions concrètes visant à s’attaquer aux iniquités en matière de DSS feront diminuer la charge associée à l’inspection et à l’application des lois puisqu’elles s’inscrivent dans un modèle de prévention. Elles devraient aussi rendre la vie plus facile aux personnes qui éprouvent des difficultés, en réduisant le temps que les professionnels accordent à la sensibilisation des gens ou passent à s’occuper de dossiers complexes ou récurrents. </a:t>
            </a:r>
          </a:p>
          <a:p>
            <a:r>
              <a:rPr lang="fr-CA" baseline="0" noProof="0" dirty="0"/>
              <a:t>Ces changements pourront être suivis et évalués au fil du temps. </a:t>
            </a:r>
            <a:endParaRPr lang="fr-CA" noProof="0" dirty="0"/>
          </a:p>
        </p:txBody>
      </p:sp>
      <p:sp>
        <p:nvSpPr>
          <p:cNvPr id="4" name="Slide Number Placeholder 3"/>
          <p:cNvSpPr>
            <a:spLocks noGrp="1"/>
          </p:cNvSpPr>
          <p:nvPr>
            <p:ph type="sldNum" sz="quarter" idx="10"/>
          </p:nvPr>
        </p:nvSpPr>
        <p:spPr/>
        <p:txBody>
          <a:bodyPr/>
          <a:lstStyle/>
          <a:p>
            <a:fld id="{CD027EC4-C7DE-4D46-ABC8-6C4D875235C1}" type="slidenum">
              <a:rPr lang="en-CA" smtClean="0"/>
              <a:t>27</a:t>
            </a:fld>
            <a:endParaRPr lang="en-CA"/>
          </a:p>
        </p:txBody>
      </p:sp>
    </p:spTree>
    <p:extLst>
      <p:ext uri="{BB962C8B-B14F-4D97-AF65-F5344CB8AC3E}">
        <p14:creationId xmlns:p14="http://schemas.microsoft.com/office/powerpoint/2010/main" val="14249226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6063431"/>
          </a:xfrm>
        </p:spPr>
        <p:txBody>
          <a:bodyPr/>
          <a:lstStyle/>
          <a:p>
            <a:r>
              <a:rPr lang="fr-CA" noProof="0" dirty="0"/>
              <a:t>Cette diapositive propose une façon de procéder pour intégrer le concept d’équité en santé et les DSS dans les pratiques de santé publique environnementale. </a:t>
            </a:r>
          </a:p>
          <a:p>
            <a:r>
              <a:rPr lang="fr-CA" b="0" noProof="0" dirty="0"/>
              <a:t>Le processus doit inclure le développement de compétences et la formation pour les professionnels, mais aussi des changements à l’échelle de l’administration, de l’organisation de santé publique </a:t>
            </a:r>
            <a:r>
              <a:rPr lang="fr-CA" b="0" baseline="0" noProof="0" dirty="0"/>
              <a:t>(p. ex., </a:t>
            </a:r>
            <a:r>
              <a:rPr lang="fr-CA" dirty="0"/>
              <a:t>autorités sanitaires, bureaux de santé, services de santé publique</a:t>
            </a:r>
            <a:r>
              <a:rPr lang="fr-CA" b="0" baseline="0" noProof="0" dirty="0"/>
              <a:t>) et du gouvernement pour soutenir les actions des professionnels de la santé publique environnementale. </a:t>
            </a:r>
            <a:endParaRPr lang="fr-CA" dirty="0"/>
          </a:p>
          <a:p>
            <a:endParaRPr lang="fr-CA" baseline="0" noProof="0" dirty="0"/>
          </a:p>
          <a:p>
            <a:r>
              <a:rPr lang="fr-CA" baseline="0" noProof="0" dirty="0"/>
              <a:t>Les professionnels de la </a:t>
            </a:r>
            <a:r>
              <a:rPr lang="fr-CA" dirty="0"/>
              <a:t>santé publique environnementale utilisent </a:t>
            </a:r>
            <a:r>
              <a:rPr lang="fr-CA" b="1" dirty="0"/>
              <a:t>beaucoup de stratégies ponctuelles </a:t>
            </a:r>
            <a:r>
              <a:rPr lang="fr-CA" baseline="0" noProof="0" dirty="0"/>
              <a:t>– ils expliquent des choses en recourant à la démonstration plutôt qu’au langage seulement pour surmonter les barrières de langue. </a:t>
            </a:r>
          </a:p>
          <a:p>
            <a:pPr marL="171450" indent="-171450">
              <a:buFont typeface="Arial" panose="020B0604020202020204" pitchFamily="34" charset="0"/>
              <a:buChar char="•"/>
            </a:pPr>
            <a:r>
              <a:rPr lang="fr-CA" baseline="0" noProof="0" dirty="0"/>
              <a:t>Durant des groupes de discussion, ils ont soulevé le besoin de services de traduction et de ressources multilingues. L’un des exemples de stratégie qu’ils ont mentionnés est de recourir à un adolescent, ou à un autre ami ou membre de la famille pour traduire l’information de santé publique dans la langue des parents (qui étaient les exploitants).</a:t>
            </a:r>
          </a:p>
          <a:p>
            <a:pPr marL="171450" indent="-171450">
              <a:buFont typeface="Arial" panose="020B0604020202020204" pitchFamily="34" charset="0"/>
              <a:buChar char="•"/>
            </a:pPr>
            <a:endParaRPr lang="fr-CA" baseline="0" noProof="0" dirty="0"/>
          </a:p>
          <a:p>
            <a:r>
              <a:rPr lang="fr-CA" b="0" baseline="0" noProof="0" dirty="0"/>
              <a:t>Ils ont aussi mentionné qu’ils </a:t>
            </a:r>
            <a:r>
              <a:rPr lang="fr-CA" b="1" baseline="0" noProof="0" dirty="0"/>
              <a:t>comptaient beaucoup les uns sur les autres. </a:t>
            </a:r>
          </a:p>
          <a:p>
            <a:pPr marL="171450" indent="-171450">
              <a:buFont typeface="Arial" panose="020B0604020202020204" pitchFamily="34" charset="0"/>
              <a:buChar char="•"/>
            </a:pPr>
            <a:r>
              <a:rPr lang="fr-CA" baseline="0" noProof="0" dirty="0"/>
              <a:t>Ils n’ont pas accès à d’autres praticiens pour établir une collaboration. </a:t>
            </a:r>
            <a:endParaRPr lang="fr-CA" dirty="0"/>
          </a:p>
          <a:p>
            <a:pPr marL="171450" indent="-171450">
              <a:buFont typeface="Arial" panose="020B0604020202020204" pitchFamily="34" charset="0"/>
              <a:buChar char="•"/>
            </a:pPr>
            <a:r>
              <a:rPr lang="fr-CA" baseline="0" noProof="0" dirty="0"/>
              <a:t>Des structures officielles encourageant et soutenant la collaboration intersectorielle aideraient à s’attaquer à des problèmes liés à l’équité sous-jacents. </a:t>
            </a:r>
          </a:p>
          <a:p>
            <a:endParaRPr lang="fr-CA" baseline="0" noProof="0" dirty="0"/>
          </a:p>
          <a:p>
            <a:r>
              <a:rPr lang="fr-CA" b="1" dirty="0"/>
              <a:t>D</a:t>
            </a:r>
            <a:r>
              <a:rPr lang="fr-CA" b="1" baseline="0" noProof="0" dirty="0"/>
              <a:t>es conseils sur le recours au jugement </a:t>
            </a:r>
            <a:r>
              <a:rPr lang="fr-CA" baseline="0" noProof="0" dirty="0"/>
              <a:t>les aideraient à sentir qu’ils ont le droit de faire preuve de flexibilité et de se fier à leur jugement afin de répondre à une situation selon le contexte; par exemple en se fiant à d’autres éléments qui peuvent avoir une incidence, comme la pauvreté des exploitants qui empêchent leur entreprise de répondre aux normes. </a:t>
            </a:r>
          </a:p>
          <a:p>
            <a:endParaRPr lang="fr-CA" baseline="0" noProof="0" dirty="0"/>
          </a:p>
          <a:p>
            <a:r>
              <a:rPr lang="fr-CA" baseline="0" noProof="0" dirty="0"/>
              <a:t>De la </a:t>
            </a:r>
            <a:r>
              <a:rPr lang="fr-CA" b="1" baseline="0" noProof="0" dirty="0"/>
              <a:t>formation pertinente et de la sensibilisation sur la façon dont les DSS et l’équité ont des effets sur la sant</a:t>
            </a:r>
            <a:r>
              <a:rPr lang="fr-CA" b="1" dirty="0"/>
              <a:t>é </a:t>
            </a:r>
            <a:r>
              <a:rPr lang="fr-CA" dirty="0"/>
              <a:t>seraient utiles aux professionnels de la santé publique environnementale. Des formations sur l’explication des risques et sur les inspections fondées sur le risque ont été proposées puisqu’elles les aideraient à expliquer l’importance de respecter la réglementation, ce qui a d’ailleurs aussi une influence sur le bien-être de l’exploitant. </a:t>
            </a:r>
          </a:p>
          <a:p>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Pour en savoir plus, consultez la page : http://www.ccnse.ca/content/cr%C3%A9er-de-l%E2%80%99espace-promouvoir-la-capacit%C3%A9-des-organisations-%C3%A0-passer-%C3%A0-l%E2%80%99action-en-mati%C3%A8re-d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C124E-7A45-48CF-B724-CD9812C6719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6755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r>
              <a:rPr lang="fr-CA" sz="1200" b="1" i="0" kern="1200" dirty="0">
                <a:effectLst/>
                <a:latin typeface="+mn-lt"/>
                <a:ea typeface="+mn-ea"/>
                <a:cs typeface="+mn-cs"/>
              </a:rPr>
              <a:t>Utiliser cette diapositive pour permettre aux participants de se dégourdir les jambes dans le cadre d’un exercice collectif.</a:t>
            </a:r>
          </a:p>
          <a:p>
            <a:endParaRPr lang="fr-CA" sz="1200" i="1" kern="1200" dirty="0">
              <a:effectLst/>
              <a:latin typeface="+mn-lt"/>
              <a:ea typeface="+mn-ea"/>
              <a:cs typeface="+mn-cs"/>
            </a:endParaRPr>
          </a:p>
          <a:p>
            <a:r>
              <a:rPr lang="fr-CA" i="1" dirty="0"/>
              <a:t>Les participants prennent connaissance, seuls, des brèves mises en situation affichées dans toute la pièce. Celles-ci sont conçues pour montrer le genre de problèmes d’équité qui se présentent dans le domaine de la santé publique environnementale ainsi que pour encourager la réflexion et le développement de nouvelles façons d’envisager ces problèmes.</a:t>
            </a:r>
          </a:p>
          <a:p>
            <a:r>
              <a:rPr lang="fr-CA" i="1" dirty="0"/>
              <a:t>Les participants sont invités à se promener dans la salle et à lire les mises en situation. Chacune présente un exemple de recoupement entre santé publique environnementale et équité en santé qui illustre les connaissances acquises en ce qui a trait aux pratiques prometteuses et aux méthodes que peut adopter le personnel pour s’investir dans la question des déterminants sociaux de la santé et dans l’équité en santé.</a:t>
            </a:r>
          </a:p>
          <a:p>
            <a:r>
              <a:rPr lang="fr-CA" i="1" dirty="0"/>
              <a:t>Demander aux participants de réfléchir aux différents exemples pour le reste de l’atelier.</a:t>
            </a:r>
          </a:p>
          <a:p>
            <a:endParaRPr lang="fr-CA" sz="1200" i="1" kern="1200" dirty="0">
              <a:effectLst/>
              <a:latin typeface="+mn-lt"/>
              <a:ea typeface="+mn-ea"/>
              <a:cs typeface="+mn-cs"/>
            </a:endParaRPr>
          </a:p>
          <a:p>
            <a:r>
              <a:rPr lang="fr-CA" sz="1200" i="1" kern="1200" dirty="0">
                <a:effectLst/>
                <a:latin typeface="+mn-lt"/>
                <a:ea typeface="+mn-ea"/>
                <a:cs typeface="+mn-cs"/>
              </a:rPr>
              <a:t>NOTE : </a:t>
            </a:r>
          </a:p>
          <a:p>
            <a:r>
              <a:rPr lang="fr-CA" i="1" dirty="0"/>
              <a:t>Ces mises en situation peuvent être téléchargées dans le dossier des séances clé en main où se trouve aussi le présent diaporama.</a:t>
            </a:r>
          </a:p>
          <a:p>
            <a:r>
              <a:rPr lang="fr-CA" sz="1200" i="1" kern="1200" dirty="0">
                <a:effectLst/>
                <a:latin typeface="+mn-lt"/>
                <a:ea typeface="+mn-ea"/>
                <a:cs typeface="+mn-cs"/>
              </a:rPr>
              <a:t>Cet exercice est facultatif dans le module « Introduction à l’équité en santé »; il est donc possible que les participants aient déjà vu ces scénarios. S’ils ont déjà effectué l’exercice, envisager l’une des options suivantes :</a:t>
            </a:r>
          </a:p>
          <a:p>
            <a:pPr marL="228600" indent="-228600">
              <a:buAutoNum type="arabicParenBoth"/>
            </a:pPr>
            <a:r>
              <a:rPr lang="fr-CA" sz="1200" i="1" kern="1200" dirty="0">
                <a:effectLst/>
                <a:latin typeface="+mn-lt"/>
                <a:ea typeface="+mn-ea"/>
                <a:cs typeface="+mn-cs"/>
              </a:rPr>
              <a:t>Afficher les scénarios ou </a:t>
            </a:r>
            <a:r>
              <a:rPr lang="fr-CA" i="1" dirty="0"/>
              <a:t>distribuer des copies papier pour en faire une brève révision et laisser quelques minutes aux participants pour réfléchir aux questions de la prochaine diapositive. </a:t>
            </a:r>
          </a:p>
          <a:p>
            <a:pPr marL="228600" indent="-228600">
              <a:buAutoNum type="arabicParenBoth"/>
            </a:pPr>
            <a:r>
              <a:rPr lang="fr-CA" sz="1200" i="1" kern="1200" dirty="0">
                <a:effectLst/>
                <a:latin typeface="+mn-lt"/>
                <a:ea typeface="+mn-ea"/>
                <a:cs typeface="+mn-cs"/>
              </a:rPr>
              <a:t>Laisser tomber cet exercice et laisser quelques minutes aux participants pour réfléchir à la manière dont la question d’équité en santé est abordée dans leur organisation, ou sur la façon dont cela pourrait être fait, au sein de leur programme ou autorité sanitaire. Les inviter à penser aux contextes où</a:t>
            </a:r>
            <a:r>
              <a:rPr lang="fr-CA" sz="1200" i="1" kern="1200" dirty="0">
                <a:effectLst/>
              </a:rPr>
              <a:t> ils ont déjà une influence sur l’équité en santé et à comment ils pourraient transformer ces efforts pour les rendre encore plus significatifs. </a:t>
            </a:r>
            <a:endParaRPr lang="fr-CA" i="1" dirty="0"/>
          </a:p>
        </p:txBody>
      </p:sp>
      <p:sp>
        <p:nvSpPr>
          <p:cNvPr id="4" name="Slide Number Placeholder 3"/>
          <p:cNvSpPr>
            <a:spLocks noGrp="1"/>
          </p:cNvSpPr>
          <p:nvPr>
            <p:ph type="sldNum" sz="quarter" idx="10"/>
          </p:nvPr>
        </p:nvSpPr>
        <p:spPr/>
        <p:txBody>
          <a:bodyPr/>
          <a:lstStyle/>
          <a:p>
            <a:fld id="{CD027EC4-C7DE-4D46-ABC8-6C4D875235C1}" type="slidenum">
              <a:rPr lang="en-CA" smtClean="0"/>
              <a:t>29</a:t>
            </a:fld>
            <a:endParaRPr lang="en-CA" dirty="0"/>
          </a:p>
        </p:txBody>
      </p:sp>
    </p:spTree>
    <p:extLst>
      <p:ext uri="{BB962C8B-B14F-4D97-AF65-F5344CB8AC3E}">
        <p14:creationId xmlns:p14="http://schemas.microsoft.com/office/powerpoint/2010/main" val="3588765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862013"/>
            <a:ext cx="3103562" cy="2327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E79C51-FBBF-EA4A-B795-8DF396BD12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3962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0" i="1" kern="1200" dirty="0">
                <a:effectLst/>
              </a:rPr>
              <a:t>Utiliser cette diapositive pour animer la discussion sur les mises en situation (en circulant entre les affiches, ou discussion en petits groupes).  </a:t>
            </a:r>
            <a:endParaRPr lang="en-CA" i="1" dirty="0"/>
          </a:p>
        </p:txBody>
      </p:sp>
      <p:sp>
        <p:nvSpPr>
          <p:cNvPr id="4" name="Slide Number Placeholder 3"/>
          <p:cNvSpPr>
            <a:spLocks noGrp="1"/>
          </p:cNvSpPr>
          <p:nvPr>
            <p:ph type="sldNum" sz="quarter" idx="10"/>
          </p:nvPr>
        </p:nvSpPr>
        <p:spPr/>
        <p:txBody>
          <a:bodyPr/>
          <a:lstStyle/>
          <a:p>
            <a:fld id="{CD027EC4-C7DE-4D46-ABC8-6C4D875235C1}" type="slidenum">
              <a:rPr lang="en-CA" smtClean="0"/>
              <a:t>30</a:t>
            </a:fld>
            <a:endParaRPr lang="en-CA" dirty="0"/>
          </a:p>
        </p:txBody>
      </p:sp>
    </p:spTree>
    <p:extLst>
      <p:ext uri="{BB962C8B-B14F-4D97-AF65-F5344CB8AC3E}">
        <p14:creationId xmlns:p14="http://schemas.microsoft.com/office/powerpoint/2010/main" val="5002613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E20EBE85-B028-4292-BE0D-404F5F86600B}" type="slidenum">
              <a:rPr lang="en-CA" smtClean="0"/>
              <a:t>31</a:t>
            </a:fld>
            <a:endParaRPr lang="en-CA"/>
          </a:p>
        </p:txBody>
      </p:sp>
    </p:spTree>
    <p:extLst>
      <p:ext uri="{BB962C8B-B14F-4D97-AF65-F5344CB8AC3E}">
        <p14:creationId xmlns:p14="http://schemas.microsoft.com/office/powerpoint/2010/main" val="29278379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E20EBE85-B028-4292-BE0D-404F5F86600B}" type="slidenum">
              <a:rPr lang="en-CA" smtClean="0"/>
              <a:t>32</a:t>
            </a:fld>
            <a:endParaRPr lang="en-CA"/>
          </a:p>
        </p:txBody>
      </p:sp>
    </p:spTree>
    <p:extLst>
      <p:ext uri="{BB962C8B-B14F-4D97-AF65-F5344CB8AC3E}">
        <p14:creationId xmlns:p14="http://schemas.microsoft.com/office/powerpoint/2010/main" val="28454125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noProof="0" dirty="0"/>
              <a:t>Ne vous questionnez pas trop sur la faisabilité des idées. À cette étape, nous voulons simplement générer des idées et des suggestions sur la façon de faire les choses. </a:t>
            </a:r>
          </a:p>
          <a:p>
            <a:r>
              <a:rPr lang="fr-CA" baseline="0" noProof="0" dirty="0"/>
              <a:t>Vous n’avez pas à vous questionner outre mesure sur ce qui pourrait fonctionner ou non à cette étape-ci. </a:t>
            </a:r>
            <a:endParaRPr lang="fr-CA" noProof="0" dirty="0"/>
          </a:p>
        </p:txBody>
      </p:sp>
      <p:sp>
        <p:nvSpPr>
          <p:cNvPr id="4" name="Slide Number Placeholder 3"/>
          <p:cNvSpPr>
            <a:spLocks noGrp="1"/>
          </p:cNvSpPr>
          <p:nvPr>
            <p:ph type="sldNum" sz="quarter" idx="10"/>
          </p:nvPr>
        </p:nvSpPr>
        <p:spPr/>
        <p:txBody>
          <a:bodyPr/>
          <a:lstStyle/>
          <a:p>
            <a:pPr>
              <a:defRPr/>
            </a:pPr>
            <a:fld id="{2D080072-B953-4895-88EB-289E2B795A99}" type="slidenum">
              <a:rPr lang="en-US" smtClean="0"/>
              <a:pPr>
                <a:defRPr/>
              </a:pPr>
              <a:t>33</a:t>
            </a:fld>
            <a:endParaRPr lang="en-US"/>
          </a:p>
        </p:txBody>
      </p:sp>
    </p:spTree>
    <p:extLst>
      <p:ext uri="{BB962C8B-B14F-4D97-AF65-F5344CB8AC3E}">
        <p14:creationId xmlns:p14="http://schemas.microsoft.com/office/powerpoint/2010/main" val="42704324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Deux tables discuteront de chacune des questions</a:t>
            </a:r>
            <a:r>
              <a:rPr lang="fr-CA" baseline="0" noProof="0" dirty="0"/>
              <a:t>. Les discussions dureront 15 minutes, puis les participants changeront de table – dirigez-vous vers une table avec une feuille de couleur différente. Je demanderais aux animateurs de tables de ne pas changer de place et de faire un lien vers la discussion du groupe suivant.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i="1" noProof="0" dirty="0"/>
              <a:t>Modifier les questions de façon à mieux répondre à vos besoins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i="1" noProof="0" dirty="0"/>
          </a:p>
          <a:p>
            <a:pPr marL="342900" lvl="0" indent="-342900">
              <a:lnSpc>
                <a:spcPct val="115000"/>
              </a:lnSpc>
              <a:buFont typeface="+mj-lt"/>
              <a:buAutoNum type="arabicPeriod"/>
            </a:pPr>
            <a:r>
              <a:rPr lang="fr-CA" noProof="0" dirty="0">
                <a:effectLst/>
                <a:ea typeface="Calibri" panose="020F0502020204030204" pitchFamily="34" charset="0"/>
                <a:cs typeface="Calibri" panose="020F0502020204030204" pitchFamily="34" charset="0"/>
              </a:rPr>
              <a:t>Dans votre région, quelles sont les activités qui pourraient être amenées à inclure davantage l’équité en santé et les DSS?</a:t>
            </a:r>
            <a:endParaRPr lang="fr-CA" noProof="0" dirty="0">
              <a:effectLst/>
            </a:endParaRPr>
          </a:p>
          <a:p>
            <a:pPr marL="800100" lvl="1" indent="-342900">
              <a:lnSpc>
                <a:spcPct val="115000"/>
              </a:lnSpc>
              <a:buFont typeface="Symbol" panose="05050102010706020507" pitchFamily="18" charset="2"/>
              <a:buChar char=""/>
            </a:pPr>
            <a:r>
              <a:rPr lang="fr-CA" noProof="0" dirty="0">
                <a:effectLst/>
                <a:ea typeface="Calibri" panose="020F0502020204030204" pitchFamily="34" charset="0"/>
                <a:cs typeface="Calibri" panose="020F0502020204030204" pitchFamily="34" charset="0"/>
              </a:rPr>
              <a:t>Y a-t-il d’autres professionnels en santé publique dont le travail touche les déterminants sociaux de la santé et l’équité en santé?</a:t>
            </a:r>
          </a:p>
          <a:p>
            <a:pPr marL="800100" lvl="1" indent="-342900">
              <a:lnSpc>
                <a:spcPct val="115000"/>
              </a:lnSpc>
              <a:buFont typeface="Symbol" panose="05050102010706020507" pitchFamily="18" charset="2"/>
              <a:buChar char=""/>
            </a:pPr>
            <a:r>
              <a:rPr lang="fr-CA" noProof="0" dirty="0">
                <a:effectLst/>
                <a:ea typeface="Calibri" panose="020F0502020204030204" pitchFamily="34" charset="0"/>
                <a:cs typeface="Calibri" panose="020F0502020204030204" pitchFamily="34" charset="0"/>
              </a:rPr>
              <a:t>Y a-t-il d’autres professionnels, qui n’œuvrent pas dans le domaine de la santé publique, qui sont confrontés à ces enjeux? </a:t>
            </a:r>
          </a:p>
          <a:p>
            <a:pPr marL="800100" lvl="1" indent="-342900">
              <a:lnSpc>
                <a:spcPct val="115000"/>
              </a:lnSpc>
              <a:buFont typeface="Symbol" panose="05050102010706020507" pitchFamily="18" charset="2"/>
              <a:buChar char=""/>
            </a:pPr>
            <a:r>
              <a:rPr lang="fr-CA" noProof="0" dirty="0">
                <a:effectLst/>
                <a:ea typeface="Calibri" panose="020F0502020204030204" pitchFamily="34" charset="0"/>
                <a:cs typeface="Calibri" panose="020F0502020204030204" pitchFamily="34" charset="0"/>
              </a:rPr>
              <a:t>Existe-t-il des normes, des politiques, des outils ou des plans stratégiques qui soulignent l’</a:t>
            </a:r>
            <a:r>
              <a:rPr lang="fr-CA" dirty="0">
                <a:ea typeface="Calibri" panose="020F0502020204030204" pitchFamily="34" charset="0"/>
                <a:cs typeface="Calibri" panose="020F0502020204030204" pitchFamily="34" charset="0"/>
              </a:rPr>
              <a:t>importance de l’équité dans le mandat de santé publique</a:t>
            </a:r>
            <a:r>
              <a:rPr lang="fr-CA" noProof="0" dirty="0">
                <a:effectLst/>
                <a:ea typeface="Calibri" panose="020F0502020204030204" pitchFamily="34" charset="0"/>
                <a:cs typeface="Calibri" panose="020F0502020204030204" pitchFamily="34" charset="0"/>
              </a:rPr>
              <a:t>? (p. ex., protocoles d’équité, normes de santé publique, outils d’évaluation de l’incidence de l’équité en santé, cadre des communautés en santé)</a:t>
            </a:r>
            <a:endParaRPr lang="fr-CA" noProof="0" dirty="0">
              <a:effectLst/>
            </a:endParaRPr>
          </a:p>
          <a:p>
            <a:pPr marL="342900" lvl="0" indent="-342900">
              <a:lnSpc>
                <a:spcPct val="115000"/>
              </a:lnSpc>
              <a:buFont typeface="+mj-lt"/>
              <a:buAutoNum type="arabicPeriod"/>
            </a:pPr>
            <a:r>
              <a:rPr lang="fr-CA" noProof="0" dirty="0">
                <a:effectLst/>
                <a:ea typeface="Calibri" panose="020F0502020204030204" pitchFamily="34" charset="0"/>
                <a:cs typeface="Calibri" panose="020F0502020204030204" pitchFamily="34" charset="0"/>
              </a:rPr>
              <a:t>Comment pourrait-on souligner le temps que les professionnels de la santé publique environnementale passent à travailler dans une perspective d’équité en santé et de DSS?</a:t>
            </a:r>
            <a:endParaRPr lang="fr-CA" noProof="0" dirty="0">
              <a:effectLst/>
            </a:endParaRPr>
          </a:p>
          <a:p>
            <a:pPr marL="800100" lvl="1" indent="-342900">
              <a:lnSpc>
                <a:spcPct val="115000"/>
              </a:lnSpc>
              <a:buFont typeface="Symbol" panose="05050102010706020507" pitchFamily="18" charset="2"/>
              <a:buChar char=""/>
            </a:pPr>
            <a:r>
              <a:rPr lang="fr-CA" noProof="0" dirty="0">
                <a:effectLst/>
                <a:ea typeface="Calibri" panose="020F0502020204030204" pitchFamily="34" charset="0"/>
                <a:cs typeface="Calibri" panose="020F0502020204030204" pitchFamily="34" charset="0"/>
              </a:rPr>
              <a:t>Si un professionnel souhaite travailler dans cette optique, que peut-il faire? </a:t>
            </a:r>
          </a:p>
          <a:p>
            <a:pPr marL="800100" lvl="1" indent="-342900">
              <a:lnSpc>
                <a:spcPct val="115000"/>
              </a:lnSpc>
              <a:buFont typeface="Symbol" panose="05050102010706020507" pitchFamily="18" charset="2"/>
              <a:buChar char=""/>
            </a:pPr>
            <a:r>
              <a:rPr lang="fr-CA" noProof="0" dirty="0">
                <a:effectLst/>
                <a:ea typeface="Calibri" panose="020F0502020204030204" pitchFamily="34" charset="0"/>
                <a:cs typeface="Calibri" panose="020F0502020204030204" pitchFamily="34" charset="0"/>
              </a:rPr>
              <a:t>Les professionnels ont-ils la possibilité de participer à des activités au sein de leur organisation pour soutenir ces efforts? (p. ex., évaluation de la performance, amélioration continue de la qualité, planification de programme)</a:t>
            </a:r>
            <a:endParaRPr lang="fr-CA" noProof="0" dirty="0">
              <a:effectLst/>
            </a:endParaRPr>
          </a:p>
          <a:p>
            <a:pPr marL="800100" lvl="1" indent="-342900">
              <a:lnSpc>
                <a:spcPct val="115000"/>
              </a:lnSpc>
              <a:buFont typeface="Symbol" panose="05050102010706020507" pitchFamily="18" charset="2"/>
              <a:buChar char=""/>
            </a:pPr>
            <a:r>
              <a:rPr lang="fr-CA" noProof="0" dirty="0">
                <a:effectLst/>
                <a:ea typeface="Calibri" panose="020F0502020204030204" pitchFamily="34" charset="0"/>
                <a:cs typeface="Calibri" panose="020F0502020204030204" pitchFamily="34" charset="0"/>
              </a:rPr>
              <a:t>Est-ce que les efforts individuels peuvent être partagés/soulignés dans les réunions du personnel, les bulletins internes, etc.?</a:t>
            </a:r>
            <a:r>
              <a:rPr lang="fr-CA" dirty="0">
                <a:ea typeface="Calibri" panose="020F0502020204030204" pitchFamily="34" charset="0"/>
                <a:cs typeface="Calibri" panose="020F0502020204030204" pitchFamily="34" charset="0"/>
              </a:rPr>
              <a:t> </a:t>
            </a:r>
          </a:p>
          <a:p>
            <a:pPr marL="342900" indent="-342900">
              <a:lnSpc>
                <a:spcPct val="115000"/>
              </a:lnSpc>
              <a:buFont typeface="+mj-lt"/>
              <a:buAutoNum type="arabicPeriod"/>
            </a:pPr>
            <a:r>
              <a:rPr lang="fr-CA" noProof="0" dirty="0">
                <a:effectLst/>
                <a:ea typeface="Calibri" panose="020F0502020204030204" pitchFamily="34" charset="0"/>
                <a:cs typeface="Calibri" panose="020F0502020204030204" pitchFamily="34" charset="0"/>
              </a:rPr>
              <a:t>Quelle formation faciliterait l’application d’une perspective d’équité à la pratique?</a:t>
            </a:r>
            <a:endParaRPr lang="fr-CA" noProof="0" dirty="0">
              <a:effectLst/>
            </a:endParaRPr>
          </a:p>
          <a:p>
            <a:pPr marL="800100" lvl="1" indent="-342900">
              <a:lnSpc>
                <a:spcPct val="115000"/>
              </a:lnSpc>
              <a:buSzPct val="130000"/>
              <a:buFont typeface="Arial" panose="020B0604020202020204" pitchFamily="34" charset="0"/>
              <a:buChar char="•"/>
            </a:pPr>
            <a:r>
              <a:rPr lang="fr-CA" dirty="0">
                <a:ea typeface="Calibri" panose="020F0502020204030204" pitchFamily="34" charset="0"/>
                <a:cs typeface="Calibri" panose="020F0502020204030204" pitchFamily="34" charset="0"/>
              </a:rPr>
              <a:t>Offre-t-on aux autres employés en santé publique des occasions de perfectionnement professionnel qui leur permettraient de soutenir les professionnels de la santé publique environnementale? </a:t>
            </a:r>
          </a:p>
          <a:p>
            <a:pPr marL="800100" lvl="1" indent="-342900">
              <a:lnSpc>
                <a:spcPct val="115000"/>
              </a:lnSpc>
              <a:buSzPct val="130000"/>
              <a:buFont typeface="Arial" panose="020B0604020202020204" pitchFamily="34" charset="0"/>
              <a:buChar char="•"/>
            </a:pPr>
            <a:r>
              <a:rPr lang="fr-CA" noProof="0" dirty="0">
                <a:effectLst/>
                <a:ea typeface="Calibri" panose="020F0502020204030204" pitchFamily="34" charset="0"/>
                <a:cs typeface="Calibri" panose="020F0502020204030204" pitchFamily="34" charset="0"/>
              </a:rPr>
              <a:t>Où pouvez-vous trouver d’autres renseignements sur les déterminants sociaux de la santé et sur l’équité en santé? </a:t>
            </a:r>
          </a:p>
          <a:p>
            <a:pPr marL="800100" lvl="1" indent="-342900">
              <a:lnSpc>
                <a:spcPct val="115000"/>
              </a:lnSpc>
              <a:buSzPct val="130000"/>
              <a:buFont typeface="Arial" panose="020B0604020202020204" pitchFamily="34" charset="0"/>
              <a:buChar char="•"/>
            </a:pPr>
            <a:r>
              <a:rPr lang="fr-CA" noProof="0" dirty="0">
                <a:effectLst/>
                <a:ea typeface="Calibri" panose="020F0502020204030204" pitchFamily="34" charset="0"/>
                <a:cs typeface="Calibri" panose="020F0502020204030204" pitchFamily="34" charset="0"/>
              </a:rPr>
              <a:t>Le concept d’équité en santé pourrait-il être présenté lors de réunions du personnel ou de séances de formation? </a:t>
            </a:r>
          </a:p>
          <a:p>
            <a:pPr marL="800100" lvl="1" indent="-342900">
              <a:lnSpc>
                <a:spcPct val="115000"/>
              </a:lnSpc>
              <a:buSzPct val="130000"/>
              <a:buFont typeface="Arial" panose="020B0604020202020204" pitchFamily="34" charset="0"/>
              <a:buChar char="•"/>
            </a:pPr>
            <a:r>
              <a:rPr lang="fr-CA" noProof="0" dirty="0">
                <a:effectLst/>
                <a:ea typeface="Calibri" panose="020F0502020204030204" pitchFamily="34" charset="0"/>
                <a:cs typeface="Calibri" panose="020F0502020204030204" pitchFamily="34" charset="0"/>
              </a:rPr>
              <a:t>Comment pourrait-on décrire plus clairement le rôle des professionnels de la santé publique environnementale? </a:t>
            </a:r>
          </a:p>
          <a:p>
            <a:pPr marL="342900" indent="-342900">
              <a:lnSpc>
                <a:spcPct val="115000"/>
              </a:lnSpc>
              <a:buSzPct val="100000"/>
              <a:buFont typeface="+mj-lt"/>
              <a:buAutoNum type="arabicPeriod"/>
            </a:pPr>
            <a:r>
              <a:rPr lang="fr-CA" noProof="0" dirty="0">
                <a:effectLst/>
                <a:ea typeface="Calibri" panose="020F0502020204030204" pitchFamily="34" charset="0"/>
                <a:cs typeface="Calibri" panose="020F0502020204030204" pitchFamily="34" charset="0"/>
              </a:rPr>
              <a:t>Comment pourrait-on intégrer l’équité en santé et les DSS aux compétences de l’ICISP?</a:t>
            </a:r>
            <a:endParaRPr lang="fr-CA" noProof="0" dirty="0">
              <a:effectLst/>
            </a:endParaRPr>
          </a:p>
          <a:p>
            <a:pPr marL="800100" lvl="1" indent="-342900">
              <a:lnSpc>
                <a:spcPct val="115000"/>
              </a:lnSpc>
              <a:buFont typeface="Symbol" panose="05050102010706020507" pitchFamily="18" charset="2"/>
              <a:buChar char=""/>
            </a:pPr>
            <a:r>
              <a:rPr lang="fr-CA" noProof="0" dirty="0">
                <a:effectLst/>
                <a:ea typeface="Calibri" panose="020F0502020204030204" pitchFamily="34" charset="0"/>
                <a:cs typeface="Calibri" panose="020F0502020204030204" pitchFamily="34" charset="0"/>
              </a:rPr>
              <a:t>Y aurait-il des occasions de modifier l’éducation et la formation des professionnels en santé publique environnementale? </a:t>
            </a:r>
          </a:p>
          <a:p>
            <a:pPr marL="800100" lvl="1" indent="-342900">
              <a:lnSpc>
                <a:spcPct val="115000"/>
              </a:lnSpc>
              <a:buFont typeface="Symbol" panose="05050102010706020507" pitchFamily="18" charset="2"/>
              <a:buChar char=""/>
            </a:pPr>
            <a:r>
              <a:rPr lang="fr-CA" dirty="0">
                <a:ea typeface="Calibri" panose="020F0502020204030204" pitchFamily="34" charset="0"/>
                <a:cs typeface="Calibri" panose="020F0502020204030204" pitchFamily="34" charset="0"/>
              </a:rPr>
              <a:t>Les déterminants sociaux de la santé pourraient-ils être intégrés aux stages des étudiants? </a:t>
            </a:r>
          </a:p>
          <a:p>
            <a:pPr marL="800100" lvl="1" indent="-342900">
              <a:lnSpc>
                <a:spcPct val="115000"/>
              </a:lnSpc>
              <a:buFont typeface="Symbol" panose="05050102010706020507" pitchFamily="18" charset="2"/>
              <a:buChar char=""/>
            </a:pPr>
            <a:r>
              <a:rPr lang="fr-CA" noProof="0" dirty="0">
                <a:effectLst/>
                <a:ea typeface="Calibri" panose="020F0502020204030204" pitchFamily="34" charset="0"/>
                <a:cs typeface="Calibri" panose="020F0502020204030204" pitchFamily="34" charset="0"/>
              </a:rPr>
              <a:t>Comment les normes de formation pourraient-elles intégrer le concept d’équité en santé pour que les établi</a:t>
            </a:r>
            <a:r>
              <a:rPr lang="fr-CA" dirty="0" err="1">
                <a:ea typeface="Calibri" panose="020F0502020204030204" pitchFamily="34" charset="0"/>
                <a:cs typeface="Calibri" panose="020F0502020204030204" pitchFamily="34" charset="0"/>
              </a:rPr>
              <a:t>ssements</a:t>
            </a:r>
            <a:r>
              <a:rPr lang="fr-CA" dirty="0">
                <a:ea typeface="Calibri" panose="020F0502020204030204" pitchFamily="34" charset="0"/>
                <a:cs typeface="Calibri" panose="020F0502020204030204" pitchFamily="34" charset="0"/>
              </a:rPr>
              <a:t> d’enseignement et les formateurs s’intéressent à cette question? </a:t>
            </a:r>
          </a:p>
          <a:p>
            <a:pPr marL="342900" indent="-342900">
              <a:lnSpc>
                <a:spcPct val="115000"/>
              </a:lnSpc>
              <a:buFont typeface="+mj-lt"/>
              <a:buAutoNum type="arabicPeriod"/>
            </a:pPr>
            <a:r>
              <a:rPr lang="fr-CA" noProof="0" dirty="0">
                <a:effectLst/>
                <a:ea typeface="Calibri" panose="020F0502020204030204" pitchFamily="34" charset="0"/>
                <a:cs typeface="Calibri" panose="020F0502020204030204" pitchFamily="34" charset="0"/>
              </a:rPr>
              <a:t>Quel soutien de la part des gestionnaires ou quelles politiques contribueraient à l’intégration d’une optique d’équité à la pratique?</a:t>
            </a:r>
            <a:endParaRPr lang="fr-CA" noProof="0" dirty="0">
              <a:effectLst/>
            </a:endParaRPr>
          </a:p>
          <a:p>
            <a:pPr marL="800100" lvl="1" indent="-342900">
              <a:lnSpc>
                <a:spcPct val="115000"/>
              </a:lnSpc>
              <a:buFont typeface="Symbol" panose="05050102010706020507" pitchFamily="18" charset="2"/>
              <a:buChar char=""/>
            </a:pPr>
            <a:r>
              <a:rPr lang="fr-CA" noProof="0" dirty="0">
                <a:effectLst/>
                <a:ea typeface="Calibri" panose="020F0502020204030204" pitchFamily="34" charset="0"/>
                <a:cs typeface="Calibri" panose="020F0502020204030204" pitchFamily="34" charset="0"/>
              </a:rPr>
              <a:t>Comment vos régions et vos bureaux de santé pourraient-ils soutenir le travail des professionnels de la santé publique environnementale à l’égard des déterminants sociaux de la santé et de l’équité en santé?</a:t>
            </a:r>
          </a:p>
          <a:p>
            <a:pPr marL="800100" lvl="1" indent="-342900">
              <a:lnSpc>
                <a:spcPct val="115000"/>
              </a:lnSpc>
              <a:buFont typeface="Symbol" panose="05050102010706020507" pitchFamily="18" charset="2"/>
              <a:buChar char=""/>
            </a:pPr>
            <a:r>
              <a:rPr lang="fr-CA" noProof="0" dirty="0">
                <a:effectLst/>
                <a:ea typeface="Calibri" panose="020F0502020204030204" pitchFamily="34" charset="0"/>
                <a:cs typeface="Calibri" panose="020F0502020204030204" pitchFamily="34" charset="0"/>
              </a:rPr>
              <a:t>Comment les gestionnaires et les superviseurs de votre organisation pourraient-ils encadrer ce travail? Qu’en est-il de la direction?</a:t>
            </a:r>
            <a:endParaRPr lang="fr-CA" noProof="0" dirty="0">
              <a:effectLst/>
            </a:endParaRPr>
          </a:p>
          <a:p>
            <a:pPr marL="800100" lvl="1" indent="-342900">
              <a:lnSpc>
                <a:spcPct val="115000"/>
              </a:lnSpc>
              <a:buFont typeface="Symbol" panose="05050102010706020507" pitchFamily="18" charset="2"/>
              <a:buChar char=""/>
            </a:pPr>
            <a:r>
              <a:rPr lang="fr-CA" noProof="0" dirty="0">
                <a:effectLst/>
                <a:ea typeface="Calibri" panose="020F0502020204030204" pitchFamily="34" charset="0"/>
                <a:cs typeface="Calibri" panose="020F0502020204030204" pitchFamily="34" charset="0"/>
              </a:rPr>
              <a:t>Que devraient faire les gouvernements provinciaux pour soutenir ces efforts? </a:t>
            </a:r>
            <a:r>
              <a:rPr lang="fr-CA" dirty="0">
                <a:ea typeface="Calibri" panose="020F0502020204030204" pitchFamily="34" charset="0"/>
                <a:cs typeface="Calibri" panose="020F0502020204030204" pitchFamily="34" charset="0"/>
              </a:rPr>
              <a:t>Et le</a:t>
            </a:r>
            <a:r>
              <a:rPr lang="fr-CA" noProof="0" dirty="0">
                <a:effectLst/>
                <a:ea typeface="Calibri" panose="020F0502020204030204" pitchFamily="34" charset="0"/>
                <a:cs typeface="Calibri" panose="020F0502020204030204" pitchFamily="34" charset="0"/>
              </a:rPr>
              <a:t> ministère de la Santé? </a:t>
            </a:r>
            <a:endParaRPr lang="fr-CA" i="1"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endParaRPr lang="fr-CA" noProof="0" dirty="0"/>
          </a:p>
        </p:txBody>
      </p:sp>
      <p:sp>
        <p:nvSpPr>
          <p:cNvPr id="4" name="Slide Number Placeholder 3"/>
          <p:cNvSpPr>
            <a:spLocks noGrp="1"/>
          </p:cNvSpPr>
          <p:nvPr>
            <p:ph type="sldNum" sz="quarter" idx="10"/>
          </p:nvPr>
        </p:nvSpPr>
        <p:spPr/>
        <p:txBody>
          <a:bodyPr/>
          <a:lstStyle/>
          <a:p>
            <a:fld id="{CD027EC4-C7DE-4D46-ABC8-6C4D875235C1}" type="slidenum">
              <a:rPr lang="en-CA" smtClean="0"/>
              <a:t>34</a:t>
            </a:fld>
            <a:endParaRPr lang="en-CA" dirty="0"/>
          </a:p>
        </p:txBody>
      </p:sp>
    </p:spTree>
    <p:extLst>
      <p:ext uri="{BB962C8B-B14F-4D97-AF65-F5344CB8AC3E}">
        <p14:creationId xmlns:p14="http://schemas.microsoft.com/office/powerpoint/2010/main" val="5732630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i="1" noProof="0" dirty="0"/>
              <a:t>Facultatif :</a:t>
            </a:r>
          </a:p>
          <a:p>
            <a:r>
              <a:rPr lang="fr-CA" dirty="0"/>
              <a:t>Résumer les principaux points sur lesquels il faut insister.</a:t>
            </a:r>
            <a:endParaRPr lang="fr-CA" noProof="0" dirty="0"/>
          </a:p>
          <a:p>
            <a:endParaRPr lang="fr-CA" noProof="0" dirty="0"/>
          </a:p>
        </p:txBody>
      </p:sp>
      <p:sp>
        <p:nvSpPr>
          <p:cNvPr id="4" name="Slide Number Placeholder 3"/>
          <p:cNvSpPr>
            <a:spLocks noGrp="1"/>
          </p:cNvSpPr>
          <p:nvPr>
            <p:ph type="sldNum" sz="quarter" idx="10"/>
          </p:nvPr>
        </p:nvSpPr>
        <p:spPr/>
        <p:txBody>
          <a:bodyPr/>
          <a:lstStyle/>
          <a:p>
            <a:fld id="{CD027EC4-C7DE-4D46-ABC8-6C4D875235C1}" type="slidenum">
              <a:rPr lang="en-CA" smtClean="0"/>
              <a:t>35</a:t>
            </a:fld>
            <a:endParaRPr lang="en-CA"/>
          </a:p>
        </p:txBody>
      </p:sp>
    </p:spTree>
    <p:extLst>
      <p:ext uri="{BB962C8B-B14F-4D97-AF65-F5344CB8AC3E}">
        <p14:creationId xmlns:p14="http://schemas.microsoft.com/office/powerpoint/2010/main" val="14970459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862013"/>
            <a:ext cx="3103562" cy="2327275"/>
          </a:xfrm>
        </p:spPr>
      </p:sp>
      <p:sp>
        <p:nvSpPr>
          <p:cNvPr id="3" name="Notes Placeholder 2"/>
          <p:cNvSpPr>
            <a:spLocks noGrp="1"/>
          </p:cNvSpPr>
          <p:nvPr>
            <p:ph type="body" idx="1"/>
          </p:nvPr>
        </p:nvSpPr>
        <p:spPr/>
        <p:txBody>
          <a:bodyPr/>
          <a:lstStyle/>
          <a:p>
            <a:r>
              <a:rPr lang="fr-CA" noProof="0" dirty="0"/>
              <a:t>Questions</a:t>
            </a:r>
          </a:p>
        </p:txBody>
      </p:sp>
      <p:sp>
        <p:nvSpPr>
          <p:cNvPr id="4" name="Slide Number Placeholder 3"/>
          <p:cNvSpPr>
            <a:spLocks noGrp="1"/>
          </p:cNvSpPr>
          <p:nvPr>
            <p:ph type="sldNum" sz="quarter" idx="10"/>
          </p:nvPr>
        </p:nvSpPr>
        <p:spPr/>
        <p:txBody>
          <a:bodyPr/>
          <a:lstStyle/>
          <a:p>
            <a:fld id="{342E8663-9224-465F-BB0C-D08E9A8BE19B}" type="slidenum">
              <a:rPr lang="en-US" smtClean="0"/>
              <a:t>36</a:t>
            </a:fld>
            <a:endParaRPr lang="en-US"/>
          </a:p>
        </p:txBody>
      </p:sp>
    </p:spTree>
    <p:extLst>
      <p:ext uri="{BB962C8B-B14F-4D97-AF65-F5344CB8AC3E}">
        <p14:creationId xmlns:p14="http://schemas.microsoft.com/office/powerpoint/2010/main" val="9019835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i="1" kern="1200" dirty="0">
                <a:effectLst/>
              </a:rPr>
              <a:t>Rappeler à tout le monde de remplir le formulaire d’évaluation.</a:t>
            </a:r>
            <a:endParaRPr lang="fr-CA" i="1" baseline="0"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E79C51-FBBF-EA4A-B795-8DF396BD12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462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i="1" kern="1200" dirty="0">
                <a:effectLst/>
                <a:latin typeface="+mn-lt"/>
                <a:ea typeface="+mn-ea"/>
                <a:cs typeface="+mn-cs"/>
              </a:rPr>
              <a:t>Cette diapositive est un résumé qui peut remplacer les diapositives 12 à 14. </a:t>
            </a:r>
            <a:endParaRPr lang="fr-CA" sz="1200" kern="1200" dirty="0">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C124E-7A45-48CF-B724-CD9812C6719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3510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739">
              <a:defRPr/>
            </a:pPr>
            <a:r>
              <a:rPr lang="fr-CA" dirty="0"/>
              <a:t>La distribution des paramètres des déterminants sociaux de la santé suit des tendances, ce qui crée des iniquités de santé pour certaines populations et communautés.</a:t>
            </a:r>
          </a:p>
          <a:p>
            <a:pPr defTabSz="474739">
              <a:defRPr/>
            </a:pPr>
            <a:r>
              <a:rPr lang="fr-CA" dirty="0"/>
              <a:t>Cela peut nuire au respect des règlements de santé publique et à la capacité des personnes à poursuivre un mode de vie sain. </a:t>
            </a:r>
          </a:p>
          <a:p>
            <a:pPr defTabSz="474739">
              <a:defRPr/>
            </a:pPr>
            <a:r>
              <a:rPr lang="fr-CA" dirty="0"/>
              <a:t>Il est donc important de se soucier des déterminants sociaux de la santé pour atteindre l’équité, c’est-à-dire la santé pour tous.</a:t>
            </a:r>
          </a:p>
          <a:p>
            <a:pPr defTabSz="474739">
              <a:defRPr/>
            </a:pPr>
            <a:endParaRPr lang="fr-CA" baseline="0" dirty="0"/>
          </a:p>
        </p:txBody>
      </p:sp>
      <p:sp>
        <p:nvSpPr>
          <p:cNvPr id="4" name="Slide Number Placeholder 3"/>
          <p:cNvSpPr>
            <a:spLocks noGrp="1"/>
          </p:cNvSpPr>
          <p:nvPr>
            <p:ph type="sldNum" sz="quarter" idx="10"/>
          </p:nvPr>
        </p:nvSpPr>
        <p:spPr/>
        <p:txBody>
          <a:bodyPr/>
          <a:lstStyle/>
          <a:p>
            <a:fld id="{871C124E-7A45-48CF-B724-CD9812C6719F}" type="slidenum">
              <a:rPr lang="en-CA" smtClean="0">
                <a:solidFill>
                  <a:prstClr val="black"/>
                </a:solidFill>
              </a:rPr>
              <a:pPr/>
              <a:t>5</a:t>
            </a:fld>
            <a:endParaRPr lang="en-CA">
              <a:solidFill>
                <a:prstClr val="black"/>
              </a:solidFill>
            </a:endParaRPr>
          </a:p>
        </p:txBody>
      </p:sp>
    </p:spTree>
    <p:extLst>
      <p:ext uri="{BB962C8B-B14F-4D97-AF65-F5344CB8AC3E}">
        <p14:creationId xmlns:p14="http://schemas.microsoft.com/office/powerpoint/2010/main" val="2386630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3271" y="4258242"/>
            <a:ext cx="5671457" cy="4656364"/>
          </a:xfrm>
        </p:spPr>
        <p:txBody>
          <a:bodyPr/>
          <a:lstStyle/>
          <a:p>
            <a:r>
              <a:rPr lang="fr-CA" i="1" dirty="0"/>
              <a:t>Cette diapositive indique les déterminants sociaux de la santé qui se présentent souvent dans les divers milieux de pratique en santé publique environnementale.</a:t>
            </a:r>
          </a:p>
          <a:p>
            <a:r>
              <a:rPr lang="fr-CA" noProof="0" dirty="0"/>
              <a:t>Statut socioéconomique</a:t>
            </a:r>
          </a:p>
          <a:p>
            <a:pPr marL="628650" lvl="1" indent="-171450">
              <a:buFont typeface="Arial" panose="020B0604020202020204" pitchFamily="34" charset="0"/>
              <a:buChar char="•"/>
            </a:pPr>
            <a:r>
              <a:rPr lang="fr-CA" dirty="0"/>
              <a:t>Contraintes financières, problèmes de liquidités : Capacité de payer pour l’entretien et l’apport d’améliorations.</a:t>
            </a:r>
          </a:p>
          <a:p>
            <a:pPr marL="628650" lvl="1" indent="-171450">
              <a:buFont typeface="Arial" panose="020B0604020202020204" pitchFamily="34" charset="0"/>
              <a:buChar char="•"/>
            </a:pPr>
            <a:r>
              <a:rPr lang="fr-CA" dirty="0"/>
              <a:t>Finances des employés et sécurité d’emploi : Problèmes d’argent ou de sécurité d’emploi qui poussent les gens à travailler quand ils sont malades.</a:t>
            </a:r>
          </a:p>
          <a:p>
            <a:pPr marL="171450" indent="-171450">
              <a:buFont typeface="Arial" panose="020B0604020202020204" pitchFamily="34" charset="0"/>
              <a:buChar char="•"/>
            </a:pPr>
            <a:r>
              <a:rPr lang="fr-CA" noProof="0" dirty="0"/>
              <a:t>Différences culturelles</a:t>
            </a:r>
          </a:p>
          <a:p>
            <a:pPr marL="628650" lvl="1" indent="-171450">
              <a:buFont typeface="Arial" panose="020B0604020202020204" pitchFamily="34" charset="0"/>
              <a:buChar char="•"/>
            </a:pPr>
            <a:r>
              <a:rPr lang="fr-CA" dirty="0"/>
              <a:t>Attentes des professionnels de la santé publique environnementale et relations avec les exploitants.</a:t>
            </a:r>
          </a:p>
          <a:p>
            <a:pPr marL="628650" lvl="1" indent="-171450">
              <a:buFont typeface="Arial" panose="020B0604020202020204" pitchFamily="34" charset="0"/>
              <a:buChar char="•"/>
            </a:pPr>
            <a:r>
              <a:rPr lang="fr-CA" dirty="0"/>
              <a:t>Immigrants intégrant une nouvelle industrie (alimentation).</a:t>
            </a:r>
          </a:p>
          <a:p>
            <a:pPr marL="171450" indent="-171450">
              <a:buFont typeface="Arial" panose="020B0604020202020204" pitchFamily="34" charset="0"/>
              <a:buChar char="•"/>
            </a:pPr>
            <a:r>
              <a:rPr lang="fr-CA" noProof="0" dirty="0"/>
              <a:t>Langue</a:t>
            </a:r>
            <a:r>
              <a:rPr lang="fr-CA" dirty="0"/>
              <a:t> et </a:t>
            </a:r>
            <a:r>
              <a:rPr lang="fr-CA" noProof="0" dirty="0"/>
              <a:t>littératie – </a:t>
            </a:r>
            <a:r>
              <a:rPr lang="fr-CA" baseline="0" noProof="0" dirty="0"/>
              <a:t>compréhension des règlements et des exigences</a:t>
            </a:r>
            <a:endParaRPr lang="fr-CA" noProof="0" dirty="0"/>
          </a:p>
          <a:p>
            <a:pPr marL="628650" lvl="1" indent="-171450">
              <a:buFont typeface="Arial" panose="020B0604020202020204" pitchFamily="34" charset="0"/>
              <a:buChar char="•"/>
            </a:pPr>
            <a:r>
              <a:rPr lang="fr-CA" dirty="0"/>
              <a:t>Maîtrise limitée de la langue de travail.</a:t>
            </a:r>
          </a:p>
          <a:p>
            <a:pPr marL="628650" lvl="1" indent="-171450">
              <a:buFont typeface="Arial" panose="020B0604020202020204" pitchFamily="34" charset="0"/>
              <a:buChar char="•"/>
            </a:pPr>
            <a:r>
              <a:rPr lang="fr-CA" dirty="0"/>
              <a:t>Niveau de littératie et compétences informatiques faibles.</a:t>
            </a:r>
          </a:p>
          <a:p>
            <a:pPr marL="171450" indent="-171450">
              <a:buFont typeface="Arial" panose="020B0604020202020204" pitchFamily="34" charset="0"/>
              <a:buChar char="•"/>
            </a:pPr>
            <a:r>
              <a:rPr lang="fr-CA" noProof="0" dirty="0"/>
              <a:t>Stress</a:t>
            </a:r>
          </a:p>
          <a:p>
            <a:pPr marL="628650" lvl="1" indent="-171450">
              <a:buFont typeface="Arial" panose="020B0604020202020204" pitchFamily="34" charset="0"/>
              <a:buChar char="•"/>
            </a:pPr>
            <a:r>
              <a:rPr lang="fr-CA" noProof="0" dirty="0"/>
              <a:t>Distraction.</a:t>
            </a:r>
          </a:p>
          <a:p>
            <a:pPr marL="628650" lvl="1" indent="-171450">
              <a:buFont typeface="Arial" panose="020B0604020202020204" pitchFamily="34" charset="0"/>
              <a:buChar char="•"/>
            </a:pPr>
            <a:r>
              <a:rPr lang="fr-CA" dirty="0"/>
              <a:t>Intensification des autres difficultés.</a:t>
            </a:r>
          </a:p>
          <a:p>
            <a:pPr marL="628650" lvl="1" indent="-171450">
              <a:buFont typeface="Arial" panose="020B0604020202020204" pitchFamily="34" charset="0"/>
              <a:buChar char="•"/>
            </a:pPr>
            <a:r>
              <a:rPr lang="fr-CA" dirty="0"/>
              <a:t>Lien fréquent entre les problèmes tels que les invasions de punaises de lit et la moisissure et les déterminants sociaux de la santé.</a:t>
            </a:r>
          </a:p>
          <a:p>
            <a:pPr marL="171450" indent="-171450">
              <a:buFont typeface="Arial" panose="020B0604020202020204" pitchFamily="34" charset="0"/>
              <a:buChar char="•"/>
            </a:pPr>
            <a:r>
              <a:rPr lang="fr-CA" noProof="0" dirty="0"/>
              <a:t>Géographie</a:t>
            </a:r>
          </a:p>
          <a:p>
            <a:pPr marL="628650" lvl="1" indent="-171450">
              <a:buFont typeface="Arial" panose="020B0604020202020204" pitchFamily="34" charset="0"/>
              <a:buChar char="•"/>
            </a:pPr>
            <a:r>
              <a:rPr lang="fr-CA" dirty="0"/>
              <a:t>Accès à l’équipement, aux pièces et à l’expertise.</a:t>
            </a:r>
          </a:p>
          <a:p>
            <a:pPr marL="628650" lvl="1" indent="-171450">
              <a:buFont typeface="Arial" panose="020B0604020202020204" pitchFamily="34" charset="0"/>
              <a:buChar char="•"/>
            </a:pPr>
            <a:r>
              <a:rPr lang="fr-CA" dirty="0"/>
              <a:t>Sécurité alimentaire dans les collectivités éloignées : Consommation de viande et d’aliments de sources non approuvées dans des communautés autochtones ou éloignées ayant un accès limité à d’autres ressources.</a:t>
            </a:r>
            <a:endParaRPr lang="fr-CA"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C124E-7A45-48CF-B724-CD9812C6719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5448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2995613" y="862013"/>
            <a:ext cx="3103562" cy="2327275"/>
          </a:xfrm>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sz="1200" kern="1200" dirty="0">
                <a:effectLst/>
                <a:latin typeface="+mn-lt"/>
                <a:ea typeface="+mn-ea"/>
                <a:cs typeface="+mn-cs"/>
              </a:rPr>
              <a:t>Quand on parle d’équité en santé publique environnementale, on parle de l’adoption d’une « perspective d’équité », qui désigne notre façon de voir ce que l'on fait et les personnes avec qui l'on travaille. </a:t>
            </a:r>
          </a:p>
          <a:p>
            <a:r>
              <a:rPr lang="fr-CA" sz="1200" kern="1200" dirty="0">
                <a:effectLst/>
                <a:latin typeface="+mn-lt"/>
                <a:ea typeface="+mn-ea"/>
                <a:cs typeface="+mn-cs"/>
              </a:rPr>
              <a:t>Certains programmes peuvent cibler les iniquités en santé et réduire au minimum les écarts associés aux déterminants sociaux de la santé. Cela peut paraître simple, mais l’adoption d’une telle perspective peut avoir une incidence sur la pratique.</a:t>
            </a:r>
          </a:p>
          <a:p>
            <a:endParaRPr lang="fr-CA" sz="1200" i="1" kern="1200" dirty="0">
              <a:effectLst/>
              <a:latin typeface="+mn-lt"/>
              <a:ea typeface="+mn-ea"/>
              <a:cs typeface="+mn-cs"/>
            </a:endParaRPr>
          </a:p>
          <a:p>
            <a:r>
              <a:rPr lang="fr-CA" sz="1200" i="1" kern="1200" dirty="0">
                <a:effectLst/>
                <a:latin typeface="+mn-lt"/>
                <a:ea typeface="+mn-ea"/>
                <a:cs typeface="+mn-cs"/>
              </a:rPr>
              <a:t>Cette diapositive est utilisée avec la permission du CCNDS.</a:t>
            </a:r>
            <a:endParaRPr lang="fr-CA" sz="1200" kern="1200" dirty="0">
              <a:effectLst/>
              <a:latin typeface="+mn-lt"/>
              <a:ea typeface="+mn-ea"/>
              <a:cs typeface="+mn-cs"/>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62">
              <a:defRPr sz="2400">
                <a:solidFill>
                  <a:schemeClr val="tx1"/>
                </a:solidFill>
                <a:latin typeface="Times" charset="0"/>
                <a:ea typeface="MS PGothic" pitchFamily="34" charset="-128"/>
              </a:defRPr>
            </a:lvl1pPr>
            <a:lvl2pPr marL="757066" indent="-291179" defTabSz="939862">
              <a:defRPr sz="2400">
                <a:solidFill>
                  <a:schemeClr val="tx1"/>
                </a:solidFill>
                <a:latin typeface="Times" charset="0"/>
                <a:ea typeface="MS PGothic" pitchFamily="34" charset="-128"/>
              </a:defRPr>
            </a:lvl2pPr>
            <a:lvl3pPr marL="1164717" indent="-232943" defTabSz="939862">
              <a:defRPr sz="2400">
                <a:solidFill>
                  <a:schemeClr val="tx1"/>
                </a:solidFill>
                <a:latin typeface="Times" charset="0"/>
                <a:ea typeface="MS PGothic" pitchFamily="34" charset="-128"/>
              </a:defRPr>
            </a:lvl3pPr>
            <a:lvl4pPr marL="1630604" indent="-232943" defTabSz="939862">
              <a:defRPr sz="2400">
                <a:solidFill>
                  <a:schemeClr val="tx1"/>
                </a:solidFill>
                <a:latin typeface="Times" charset="0"/>
                <a:ea typeface="MS PGothic" pitchFamily="34" charset="-128"/>
              </a:defRPr>
            </a:lvl4pPr>
            <a:lvl5pPr marL="2096491" indent="-232943" defTabSz="939862">
              <a:defRPr sz="2400">
                <a:solidFill>
                  <a:schemeClr val="tx1"/>
                </a:solidFill>
                <a:latin typeface="Times" charset="0"/>
                <a:ea typeface="MS PGothic" pitchFamily="34" charset="-128"/>
              </a:defRPr>
            </a:lvl5pPr>
            <a:lvl6pPr marL="2562377" indent="-232943" defTabSz="939862" eaLnBrk="0" fontAlgn="base" hangingPunct="0">
              <a:spcBef>
                <a:spcPct val="0"/>
              </a:spcBef>
              <a:spcAft>
                <a:spcPct val="0"/>
              </a:spcAft>
              <a:defRPr sz="2400">
                <a:solidFill>
                  <a:schemeClr val="tx1"/>
                </a:solidFill>
                <a:latin typeface="Times" charset="0"/>
                <a:ea typeface="MS PGothic" pitchFamily="34" charset="-128"/>
              </a:defRPr>
            </a:lvl6pPr>
            <a:lvl7pPr marL="3028264" indent="-232943" defTabSz="939862" eaLnBrk="0" fontAlgn="base" hangingPunct="0">
              <a:spcBef>
                <a:spcPct val="0"/>
              </a:spcBef>
              <a:spcAft>
                <a:spcPct val="0"/>
              </a:spcAft>
              <a:defRPr sz="2400">
                <a:solidFill>
                  <a:schemeClr val="tx1"/>
                </a:solidFill>
                <a:latin typeface="Times" charset="0"/>
                <a:ea typeface="MS PGothic" pitchFamily="34" charset="-128"/>
              </a:defRPr>
            </a:lvl7pPr>
            <a:lvl8pPr marL="3494151" indent="-232943" defTabSz="939862" eaLnBrk="0" fontAlgn="base" hangingPunct="0">
              <a:spcBef>
                <a:spcPct val="0"/>
              </a:spcBef>
              <a:spcAft>
                <a:spcPct val="0"/>
              </a:spcAft>
              <a:defRPr sz="2400">
                <a:solidFill>
                  <a:schemeClr val="tx1"/>
                </a:solidFill>
                <a:latin typeface="Times" charset="0"/>
                <a:ea typeface="MS PGothic" pitchFamily="34" charset="-128"/>
              </a:defRPr>
            </a:lvl8pPr>
            <a:lvl9pPr marL="3960038" indent="-232943" defTabSz="939862"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r" defTabSz="939862" rtl="0" eaLnBrk="1" fontAlgn="auto" latinLnBrk="0" hangingPunct="1">
              <a:lnSpc>
                <a:spcPct val="100000"/>
              </a:lnSpc>
              <a:spcBef>
                <a:spcPts val="0"/>
              </a:spcBef>
              <a:spcAft>
                <a:spcPts val="0"/>
              </a:spcAft>
              <a:buClrTx/>
              <a:buSzTx/>
              <a:buFontTx/>
              <a:buNone/>
              <a:tabLst/>
              <a:defRPr/>
            </a:pPr>
            <a:fld id="{9C86BB67-3990-4529-AEB9-2BEEC49E91BE}" type="slidenum">
              <a:rPr kumimoji="0" lang="en-US" sz="1200" b="0" i="0" u="none" strike="noStrike" kern="1200" cap="none" spc="0" normalizeH="0" baseline="0" noProof="0">
                <a:ln>
                  <a:noFill/>
                </a:ln>
                <a:solidFill>
                  <a:prstClr val="black"/>
                </a:solidFill>
                <a:effectLst/>
                <a:uLnTx/>
                <a:uFillTx/>
                <a:latin typeface="Times" charset="0"/>
                <a:ea typeface="MS PGothic" pitchFamily="34" charset="-128"/>
                <a:cs typeface="+mn-cs"/>
              </a:rPr>
              <a:pPr marL="0" marR="0" lvl="0" indent="0" algn="r" defTabSz="939862"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Times" charset="0"/>
              <a:ea typeface="MS PGothic" pitchFamily="34" charset="-128"/>
              <a:cs typeface="+mn-cs"/>
            </a:endParaRPr>
          </a:p>
        </p:txBody>
      </p:sp>
    </p:spTree>
    <p:extLst>
      <p:ext uri="{BB962C8B-B14F-4D97-AF65-F5344CB8AC3E}">
        <p14:creationId xmlns:p14="http://schemas.microsoft.com/office/powerpoint/2010/main" val="3973026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noProof="0" dirty="0"/>
              <a:t>Dans cette section, nous allons voir comment les approches systémiques peuvent contribuer à l’application d’une perspective d’équité à la pratique de santé publique environnementale.</a:t>
            </a:r>
          </a:p>
        </p:txBody>
      </p:sp>
      <p:sp>
        <p:nvSpPr>
          <p:cNvPr id="4" name="Slide Number Placeholder 3"/>
          <p:cNvSpPr>
            <a:spLocks noGrp="1"/>
          </p:cNvSpPr>
          <p:nvPr>
            <p:ph type="sldNum" sz="quarter" idx="10"/>
          </p:nvPr>
        </p:nvSpPr>
        <p:spPr/>
        <p:txBody>
          <a:bodyPr/>
          <a:lstStyle/>
          <a:p>
            <a:pPr>
              <a:defRPr/>
            </a:pPr>
            <a:fld id="{EC66BE5A-8C81-489A-82B1-6DA94D54E870}" type="slidenum">
              <a:rPr lang="en-CA" smtClean="0"/>
              <a:pPr>
                <a:defRPr/>
              </a:pPr>
              <a:t>8</a:t>
            </a:fld>
            <a:endParaRPr lang="en-CA"/>
          </a:p>
        </p:txBody>
      </p:sp>
    </p:spTree>
    <p:extLst>
      <p:ext uri="{BB962C8B-B14F-4D97-AF65-F5344CB8AC3E}">
        <p14:creationId xmlns:p14="http://schemas.microsoft.com/office/powerpoint/2010/main" val="4233344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 typeface="Arial"/>
              <a:buNone/>
            </a:pPr>
            <a:r>
              <a:rPr lang="fr-CA" sz="1400" noProof="0" dirty="0"/>
              <a:t>La santé publique est fondée sur la réalisation que la santé n’est pas influencée que par la biologie ou le comportement d’une personne </a:t>
            </a:r>
            <a:r>
              <a:rPr lang="fr-CA" sz="1400" b="0" noProof="0" dirty="0"/>
              <a:t>(</a:t>
            </a:r>
            <a:r>
              <a:rPr lang="fr-CA" sz="1400" b="0" noProof="0" dirty="0" err="1"/>
              <a:t>Midgley</a:t>
            </a:r>
            <a:r>
              <a:rPr lang="fr-CA" sz="1400" b="0" noProof="0" dirty="0"/>
              <a:t>, 2006) [p.ex., John Snow</a:t>
            </a:r>
            <a:r>
              <a:rPr lang="fr-CA" sz="1400" b="0" baseline="0" noProof="0" dirty="0"/>
              <a:t> + pompe+ choléra]. </a:t>
            </a:r>
            <a:r>
              <a:rPr lang="fr-CA" sz="1400" b="0" noProof="0" dirty="0"/>
              <a:t>Comme nous l’avons appris, les comportements en santé (p. ex.,</a:t>
            </a:r>
            <a:r>
              <a:rPr lang="fr-CA" sz="1400" b="0" baseline="0" noProof="0" dirty="0"/>
              <a:t> la capacité de se conformer à la réglementation en matière de santé</a:t>
            </a:r>
            <a:r>
              <a:rPr lang="fr-CA" sz="1400" b="0" noProof="0" dirty="0"/>
              <a:t>) sont influencés par des circonstances </a:t>
            </a:r>
            <a:r>
              <a:rPr lang="fr-CA" sz="1400" dirty="0"/>
              <a:t>externes qui ne sont pas issues du contexte immédiat. </a:t>
            </a:r>
          </a:p>
          <a:p>
            <a:pPr eaLnBrk="1" hangingPunct="1">
              <a:buFont typeface="Arial"/>
              <a:buNone/>
            </a:pPr>
            <a:r>
              <a:rPr lang="fr-CA" sz="1400" b="1" kern="1200" noProof="0" dirty="0">
                <a:latin typeface="+mn-lt"/>
                <a:ea typeface="+mn-ea"/>
                <a:cs typeface="+mn-cs"/>
              </a:rPr>
              <a:t>La vision systémique </a:t>
            </a:r>
            <a:r>
              <a:rPr lang="fr-CA" sz="1400" b="1" dirty="0"/>
              <a:t>aide à rassembler tous les morceaux </a:t>
            </a:r>
            <a:r>
              <a:rPr lang="fr-CA" sz="1400" b="1" kern="1200" noProof="0" dirty="0">
                <a:latin typeface="+mn-lt"/>
                <a:ea typeface="+mn-ea"/>
                <a:cs typeface="+mn-cs"/>
              </a:rPr>
              <a:t>– Qu’est-ce qui détermine la santé et comment différents secteurs peuvent-ils jouer un rôle? </a:t>
            </a:r>
          </a:p>
          <a:p>
            <a:pPr eaLnBrk="1" hangingPunct="1">
              <a:buFont typeface="Arial"/>
              <a:buNone/>
            </a:pPr>
            <a:endParaRPr lang="fr-CA" sz="1400" b="1" kern="1200" noProof="0" dirty="0">
              <a:latin typeface="+mn-lt"/>
              <a:ea typeface="+mn-ea"/>
              <a:cs typeface="+mn-cs"/>
            </a:endParaRPr>
          </a:p>
          <a:p>
            <a:r>
              <a:rPr lang="fr-CA" sz="1200" b="0" i="1" kern="1200" noProof="0" dirty="0">
                <a:effectLst/>
                <a:latin typeface="+mn-lt"/>
                <a:ea typeface="+mn-ea"/>
                <a:cs typeface="+mn-cs"/>
              </a:rPr>
              <a:t>Référence : </a:t>
            </a:r>
            <a:r>
              <a:rPr lang="fr-CA" sz="1200" b="0" i="1" kern="1200" noProof="0" dirty="0" err="1">
                <a:effectLst/>
                <a:latin typeface="+mn-lt"/>
                <a:ea typeface="+mn-ea"/>
                <a:cs typeface="+mn-cs"/>
              </a:rPr>
              <a:t>Leischow</a:t>
            </a:r>
            <a:r>
              <a:rPr lang="fr-CA" i="1" dirty="0"/>
              <a:t>, </a:t>
            </a:r>
            <a:r>
              <a:rPr lang="fr-CA" sz="1200" b="0" i="1" kern="1200" noProof="0" dirty="0">
                <a:effectLst/>
                <a:latin typeface="+mn-lt"/>
                <a:ea typeface="+mn-ea"/>
                <a:cs typeface="+mn-cs"/>
              </a:rPr>
              <a:t>S.J., et B. </a:t>
            </a:r>
            <a:r>
              <a:rPr lang="fr-CA" sz="1200" b="0" i="1" kern="1200" noProof="0" dirty="0" err="1">
                <a:effectLst/>
                <a:latin typeface="+mn-lt"/>
                <a:ea typeface="+mn-ea"/>
                <a:cs typeface="+mn-cs"/>
              </a:rPr>
              <a:t>Milstein</a:t>
            </a:r>
            <a:r>
              <a:rPr lang="fr-CA" i="1" dirty="0"/>
              <a:t>. « </a:t>
            </a:r>
            <a:r>
              <a:rPr lang="fr-CA" sz="1200" b="0" i="1" kern="1200" noProof="0" dirty="0" err="1">
                <a:effectLst/>
                <a:latin typeface="+mn-lt"/>
                <a:ea typeface="+mn-ea"/>
                <a:cs typeface="+mn-cs"/>
              </a:rPr>
              <a:t>Systems</a:t>
            </a:r>
            <a:r>
              <a:rPr lang="fr-CA" sz="1200" b="0" i="1" kern="1200" noProof="0" dirty="0">
                <a:effectLst/>
                <a:latin typeface="+mn-lt"/>
                <a:ea typeface="+mn-ea"/>
                <a:cs typeface="+mn-cs"/>
              </a:rPr>
              <a:t> </a:t>
            </a:r>
            <a:r>
              <a:rPr lang="fr-CA" sz="1200" b="0" i="1" kern="1200" noProof="0" dirty="0" err="1">
                <a:effectLst/>
                <a:latin typeface="+mn-lt"/>
                <a:ea typeface="+mn-ea"/>
                <a:cs typeface="+mn-cs"/>
              </a:rPr>
              <a:t>Thinking</a:t>
            </a:r>
            <a:r>
              <a:rPr lang="fr-CA" sz="1200" b="0" i="1" kern="1200" noProof="0" dirty="0">
                <a:effectLst/>
                <a:latin typeface="+mn-lt"/>
                <a:ea typeface="+mn-ea"/>
                <a:cs typeface="+mn-cs"/>
              </a:rPr>
              <a:t> and Modeling for Public </a:t>
            </a:r>
            <a:r>
              <a:rPr lang="fr-CA" sz="1200" b="0" i="1" kern="1200" noProof="0" dirty="0" err="1">
                <a:effectLst/>
                <a:latin typeface="+mn-lt"/>
                <a:ea typeface="+mn-ea"/>
                <a:cs typeface="+mn-cs"/>
              </a:rPr>
              <a:t>Health</a:t>
            </a:r>
            <a:r>
              <a:rPr lang="fr-CA" sz="1200" b="0" i="1" kern="1200" noProof="0" dirty="0">
                <a:effectLst/>
                <a:latin typeface="+mn-lt"/>
                <a:ea typeface="+mn-ea"/>
                <a:cs typeface="+mn-cs"/>
              </a:rPr>
              <a:t> Practice », American Journal of Public </a:t>
            </a:r>
            <a:r>
              <a:rPr lang="fr-CA" sz="1200" b="0" i="1" kern="1200" noProof="0" dirty="0" err="1">
                <a:effectLst/>
                <a:latin typeface="+mn-lt"/>
                <a:ea typeface="+mn-ea"/>
                <a:cs typeface="+mn-cs"/>
              </a:rPr>
              <a:t>Health</a:t>
            </a:r>
            <a:r>
              <a:rPr lang="fr-CA" i="1" dirty="0"/>
              <a:t>, </a:t>
            </a:r>
            <a:r>
              <a:rPr lang="fr-CA" sz="1200" b="0" i="1" kern="1200" noProof="0" dirty="0">
                <a:effectLst/>
                <a:latin typeface="+mn-lt"/>
                <a:ea typeface="+mn-ea"/>
                <a:cs typeface="+mn-cs"/>
              </a:rPr>
              <a:t>2006, vol. 96, n</a:t>
            </a:r>
            <a:r>
              <a:rPr lang="fr-CA" sz="1200" b="0" i="1" kern="1200" baseline="30000" noProof="0" dirty="0">
                <a:effectLst/>
                <a:latin typeface="+mn-lt"/>
                <a:ea typeface="+mn-ea"/>
                <a:cs typeface="+mn-cs"/>
              </a:rPr>
              <a:t>o </a:t>
            </a:r>
            <a:r>
              <a:rPr lang="fr-CA" sz="1200" b="0" i="1" kern="1200" noProof="0" dirty="0">
                <a:effectLst/>
                <a:latin typeface="+mn-lt"/>
                <a:ea typeface="+mn-ea"/>
                <a:cs typeface="+mn-cs"/>
              </a:rPr>
              <a:t>3, p. 403-405. doi:10.2105/AJPH.2005.082842.</a:t>
            </a:r>
            <a:endParaRPr lang="fr-CA" sz="1400" b="1" i="1" kern="1200" noProof="0" dirty="0">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C66BE5A-8C81-489A-82B1-6DA94D54E870}" type="slidenum">
              <a:rPr lang="en-CA" smtClean="0"/>
              <a:pPr>
                <a:defRPr/>
              </a:pPr>
              <a:t>9</a:t>
            </a:fld>
            <a:endParaRPr lang="en-CA"/>
          </a:p>
        </p:txBody>
      </p:sp>
    </p:spTree>
    <p:extLst>
      <p:ext uri="{BB962C8B-B14F-4D97-AF65-F5344CB8AC3E}">
        <p14:creationId xmlns:p14="http://schemas.microsoft.com/office/powerpoint/2010/main" val="3454802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D64FB4-AD09-4C5F-972E-CB3D7258F997}" type="datetimeFigureOut">
              <a:rPr lang="en-CA" smtClean="0"/>
              <a:t>1/22/2019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6AA5CC-8639-47D9-B3F8-9B253ECAF209}" type="slidenum">
              <a:rPr lang="en-CA" smtClean="0"/>
              <a:t>‹#›</a:t>
            </a:fld>
            <a:endParaRPr lang="en-CA"/>
          </a:p>
        </p:txBody>
      </p:sp>
    </p:spTree>
    <p:extLst>
      <p:ext uri="{BB962C8B-B14F-4D97-AF65-F5344CB8AC3E}">
        <p14:creationId xmlns:p14="http://schemas.microsoft.com/office/powerpoint/2010/main" val="2612044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D64FB4-AD09-4C5F-972E-CB3D7258F997}" type="datetimeFigureOut">
              <a:rPr lang="en-CA" smtClean="0"/>
              <a:t>1/22/2019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6AA5CC-8639-47D9-B3F8-9B253ECAF209}" type="slidenum">
              <a:rPr lang="en-CA" smtClean="0"/>
              <a:t>‹#›</a:t>
            </a:fld>
            <a:endParaRPr lang="en-CA"/>
          </a:p>
        </p:txBody>
      </p:sp>
    </p:spTree>
    <p:extLst>
      <p:ext uri="{BB962C8B-B14F-4D97-AF65-F5344CB8AC3E}">
        <p14:creationId xmlns:p14="http://schemas.microsoft.com/office/powerpoint/2010/main" val="85676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D64FB4-AD09-4C5F-972E-CB3D7258F997}" type="datetimeFigureOut">
              <a:rPr lang="en-CA" smtClean="0"/>
              <a:t>1/22/2019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6AA5CC-8639-47D9-B3F8-9B253ECAF209}" type="slidenum">
              <a:rPr lang="en-CA" smtClean="0"/>
              <a:t>‹#›</a:t>
            </a:fld>
            <a:endParaRPr lang="en-CA"/>
          </a:p>
        </p:txBody>
      </p:sp>
    </p:spTree>
    <p:extLst>
      <p:ext uri="{BB962C8B-B14F-4D97-AF65-F5344CB8AC3E}">
        <p14:creationId xmlns:p14="http://schemas.microsoft.com/office/powerpoint/2010/main" val="1626147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C2814C6B-8362-426E-B10E-04433BA63C66}" type="datetime1">
              <a:rPr lang="en-CA" smtClean="0">
                <a:solidFill>
                  <a:prstClr val="black">
                    <a:tint val="75000"/>
                  </a:prstClr>
                </a:solidFill>
              </a:rPr>
              <a:pPr/>
              <a:t>1/22/2019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B6132B8-44DB-4C7E-846D-1C2D21D0B33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62591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1"/>
            <a:ext cx="8229600" cy="43490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865C3910-2243-46FF-8CAE-328896BC58FA}" type="datetime1">
              <a:rPr lang="en-CA" smtClean="0">
                <a:solidFill>
                  <a:prstClr val="black">
                    <a:tint val="75000"/>
                  </a:prstClr>
                </a:solidFill>
              </a:rPr>
              <a:pPr/>
              <a:t>1/22/2019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B6132B8-44DB-4C7E-846D-1C2D21D0B33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88286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DB8BAB-4DE5-46B4-9EB5-FFD47C172EFD}" type="datetime1">
              <a:rPr lang="en-CA" smtClean="0">
                <a:solidFill>
                  <a:prstClr val="black">
                    <a:tint val="75000"/>
                  </a:prstClr>
                </a:solidFill>
              </a:rPr>
              <a:pPr/>
              <a:t>1/22/2019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B6132B8-44DB-4C7E-846D-1C2D21D0B33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13353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CA" dirty="0"/>
          </a:p>
        </p:txBody>
      </p:sp>
      <p:sp>
        <p:nvSpPr>
          <p:cNvPr id="3" name="Content Placeholder 2"/>
          <p:cNvSpPr>
            <a:spLocks noGrp="1"/>
          </p:cNvSpPr>
          <p:nvPr>
            <p:ph sz="half" idx="1"/>
          </p:nvPr>
        </p:nvSpPr>
        <p:spPr>
          <a:xfrm>
            <a:off x="457200" y="1600201"/>
            <a:ext cx="4038600" cy="43490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1"/>
            <a:ext cx="4038600" cy="43490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E21661A7-5E8D-425D-B9D6-215464B6A2C0}" type="datetime1">
              <a:rPr lang="en-CA" smtClean="0">
                <a:solidFill>
                  <a:prstClr val="black">
                    <a:tint val="75000"/>
                  </a:prstClr>
                </a:solidFill>
              </a:rPr>
              <a:pPr/>
              <a:t>1/22/2019</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3C296085-656D-4402-A7D9-27A5776C4393}"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467384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7744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7744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7C0D5D11-DC10-4857-AB56-75A571CEA38C}" type="datetime1">
              <a:rPr lang="en-CA" smtClean="0">
                <a:solidFill>
                  <a:prstClr val="black">
                    <a:tint val="75000"/>
                  </a:prstClr>
                </a:solidFill>
              </a:rPr>
              <a:pPr/>
              <a:t>1/22/2019</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4B6132B8-44DB-4C7E-846D-1C2D21D0B33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62937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74E53E44-145E-49E3-9CE1-3C7FB7147DA9}" type="datetime1">
              <a:rPr lang="en-CA" smtClean="0">
                <a:solidFill>
                  <a:prstClr val="black">
                    <a:tint val="75000"/>
                  </a:prstClr>
                </a:solidFill>
              </a:rPr>
              <a:pPr/>
              <a:t>1/22/2019</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4B6132B8-44DB-4C7E-846D-1C2D21D0B33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39825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ECAE92-238A-4AA1-BCB3-E9A18B78574F}" type="datetime1">
              <a:rPr lang="en-CA" smtClean="0">
                <a:solidFill>
                  <a:prstClr val="black">
                    <a:tint val="75000"/>
                  </a:prstClr>
                </a:solidFill>
              </a:rPr>
              <a:pPr/>
              <a:t>1/22/2019</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4B6132B8-44DB-4C7E-846D-1C2D21D0B33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099219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7AD70D-F0FF-4B8C-A4F4-255FBB4AA819}" type="datetime1">
              <a:rPr lang="en-CA" smtClean="0">
                <a:solidFill>
                  <a:prstClr val="black">
                    <a:tint val="75000"/>
                  </a:prstClr>
                </a:solidFill>
              </a:rPr>
              <a:pPr/>
              <a:t>1/22/2019</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4B6132B8-44DB-4C7E-846D-1C2D21D0B33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279041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D64FB4-AD09-4C5F-972E-CB3D7258F997}" type="datetimeFigureOut">
              <a:rPr lang="en-CA" smtClean="0"/>
              <a:t>1/22/2019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6AA5CC-8639-47D9-B3F8-9B253ECAF209}" type="slidenum">
              <a:rPr lang="en-CA" smtClean="0"/>
              <a:t>‹#›</a:t>
            </a:fld>
            <a:endParaRPr lang="en-CA"/>
          </a:p>
        </p:txBody>
      </p:sp>
    </p:spTree>
    <p:extLst>
      <p:ext uri="{BB962C8B-B14F-4D97-AF65-F5344CB8AC3E}">
        <p14:creationId xmlns:p14="http://schemas.microsoft.com/office/powerpoint/2010/main" val="38113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8C1D4A-746C-4EEC-8E44-A51A53B72DEF}" type="datetime1">
              <a:rPr lang="en-CA" smtClean="0">
                <a:solidFill>
                  <a:prstClr val="black">
                    <a:tint val="75000"/>
                  </a:prstClr>
                </a:solidFill>
              </a:rPr>
              <a:pPr/>
              <a:t>1/22/2019</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4B6132B8-44DB-4C7E-846D-1C2D21D0B33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099400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0188E08-9881-49D5-80E9-3EB39FB213B2}" type="datetime1">
              <a:rPr lang="en-CA" smtClean="0">
                <a:solidFill>
                  <a:prstClr val="black">
                    <a:tint val="75000"/>
                  </a:prstClr>
                </a:solidFill>
              </a:rPr>
              <a:pPr/>
              <a:t>1/22/2019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B6132B8-44DB-4C7E-846D-1C2D21D0B33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992699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87659A7-EFB1-4ED1-B38D-1BEF66678715}" type="datetime1">
              <a:rPr lang="en-CA" smtClean="0">
                <a:solidFill>
                  <a:prstClr val="black">
                    <a:tint val="75000"/>
                  </a:prstClr>
                </a:solidFill>
              </a:rPr>
              <a:pPr/>
              <a:t>1/22/2019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B6132B8-44DB-4C7E-846D-1C2D21D0B33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38526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Last Page">
    <p:spTree>
      <p:nvGrpSpPr>
        <p:cNvPr id="1" name=""/>
        <p:cNvGrpSpPr/>
        <p:nvPr/>
      </p:nvGrpSpPr>
      <p:grpSpPr>
        <a:xfrm>
          <a:off x="0" y="0"/>
          <a:ext cx="0" cy="0"/>
          <a:chOff x="0" y="0"/>
          <a:chExt cx="0" cy="0"/>
        </a:xfrm>
      </p:grpSpPr>
      <p:grpSp>
        <p:nvGrpSpPr>
          <p:cNvPr id="4" name="Group 4"/>
          <p:cNvGrpSpPr>
            <a:grpSpLocks/>
          </p:cNvGrpSpPr>
          <p:nvPr/>
        </p:nvGrpSpPr>
        <p:grpSpPr bwMode="auto">
          <a:xfrm>
            <a:off x="-9525" y="5114925"/>
            <a:ext cx="9144000" cy="1057275"/>
            <a:chOff x="-10160" y="4727575"/>
            <a:chExt cx="9144000" cy="1056640"/>
          </a:xfrm>
        </p:grpSpPr>
        <p:sp>
          <p:nvSpPr>
            <p:cNvPr id="5" name="Rectangle 4"/>
            <p:cNvSpPr/>
            <p:nvPr/>
          </p:nvSpPr>
          <p:spPr>
            <a:xfrm>
              <a:off x="-10160" y="4727575"/>
              <a:ext cx="9144000" cy="105664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pic>
          <p:nvPicPr>
            <p:cNvPr id="6" name="Picture 5" descr="Children-at-Public-Water-Fo.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7704" y="4799675"/>
              <a:ext cx="1969696" cy="914400"/>
            </a:xfrm>
            <a:prstGeom prst="rect">
              <a:avLst/>
            </a:prstGeom>
            <a:noFill/>
            <a:ln w="41275">
              <a:noFill/>
              <a:miter lim="800000"/>
              <a:headEnd/>
              <a:tailEnd/>
            </a:ln>
          </p:spPr>
        </p:pic>
        <p:pic>
          <p:nvPicPr>
            <p:cNvPr id="7" name="Picture 6" descr="Fresh-Market-Produce.jp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198445" y="4799675"/>
              <a:ext cx="2581835" cy="914400"/>
            </a:xfrm>
            <a:prstGeom prst="rect">
              <a:avLst/>
            </a:prstGeom>
            <a:noFill/>
            <a:ln w="41275">
              <a:noFill/>
              <a:miter lim="800000"/>
              <a:headEnd/>
              <a:tailEnd/>
            </a:ln>
          </p:spPr>
        </p:pic>
        <p:pic>
          <p:nvPicPr>
            <p:cNvPr id="8" name="Picture 7" descr="Windmills-at-Sunset.jp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465645" y="4799675"/>
              <a:ext cx="2581835" cy="914400"/>
            </a:xfrm>
            <a:prstGeom prst="rect">
              <a:avLst/>
            </a:prstGeom>
            <a:noFill/>
            <a:ln w="41275">
              <a:noFill/>
              <a:miter lim="800000"/>
              <a:headEnd/>
              <a:tailEnd/>
            </a:ln>
          </p:spPr>
        </p:pic>
        <p:pic>
          <p:nvPicPr>
            <p:cNvPr id="9" name="Picture 2" descr="F:\Trabajo de Consultoria\NCCEH\NCCEH Photos\Banner pics\Field-of-Corn.jp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927822" y="4811105"/>
              <a:ext cx="1396778" cy="914400"/>
            </a:xfrm>
            <a:prstGeom prst="rect">
              <a:avLst/>
            </a:prstGeom>
            <a:noFill/>
            <a:ln w="41275">
              <a:noFill/>
              <a:miter lim="800000"/>
              <a:headEnd/>
              <a:tailEnd/>
            </a:ln>
          </p:spPr>
        </p:pic>
      </p:grpSp>
      <p:sp>
        <p:nvSpPr>
          <p:cNvPr id="2" name="Title 1"/>
          <p:cNvSpPr>
            <a:spLocks noGrp="1"/>
          </p:cNvSpPr>
          <p:nvPr>
            <p:ph type="title"/>
          </p:nvPr>
        </p:nvSpPr>
        <p:spPr/>
        <p:txBody>
          <a:bodyPr/>
          <a:lstStyle/>
          <a:p>
            <a:r>
              <a:rPr lang="en-US" dirty="0"/>
              <a:t>Click to edit Master title style</a:t>
            </a:r>
            <a:endParaRPr lang="en-CA" dirty="0"/>
          </a:p>
        </p:txBody>
      </p:sp>
      <p:sp>
        <p:nvSpPr>
          <p:cNvPr id="3" name="Rectangle 2"/>
          <p:cNvSpPr>
            <a:spLocks noGrp="1" noChangeArrowheads="1"/>
          </p:cNvSpPr>
          <p:nvPr>
            <p:ph type="subTitle" idx="1"/>
          </p:nvPr>
        </p:nvSpPr>
        <p:spPr>
          <a:xfrm>
            <a:off x="1371600" y="3810000"/>
            <a:ext cx="6400800" cy="838200"/>
          </a:xfrm>
        </p:spPr>
        <p:txBody>
          <a:bodyPr>
            <a:normAutofit/>
          </a:bodyPr>
          <a:lstStyle/>
          <a:p>
            <a:endParaRPr lang="en-US" dirty="0"/>
          </a:p>
        </p:txBody>
      </p:sp>
    </p:spTree>
    <p:extLst>
      <p:ext uri="{BB962C8B-B14F-4D97-AF65-F5344CB8AC3E}">
        <p14:creationId xmlns:p14="http://schemas.microsoft.com/office/powerpoint/2010/main" val="27648930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29DF1F2-9F1A-406A-B7E3-BAEDB868BE5B}" type="datetime1">
              <a:rPr lang="en-CA" smtClean="0">
                <a:solidFill>
                  <a:prstClr val="black">
                    <a:tint val="75000"/>
                  </a:prstClr>
                </a:solidFill>
              </a:rPr>
              <a:pPr/>
              <a:t>1/22/2019</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3413E6-E7DC-554B-A92F-ADCBA191713A}" type="slidenum">
              <a:rPr lang="en-US" smtClean="0">
                <a:solidFill>
                  <a:prstClr val="black">
                    <a:tint val="75000"/>
                  </a:prstClr>
                </a:solidFill>
              </a:rPr>
              <a:pPr/>
              <a:t>‹#›</a:t>
            </a:fld>
            <a:endParaRPr lang="en-US">
              <a:solidFill>
                <a:prstClr val="black">
                  <a:tint val="75000"/>
                </a:prstClr>
              </a:solidFill>
            </a:endParaRPr>
          </a:p>
        </p:txBody>
      </p:sp>
      <p:pic>
        <p:nvPicPr>
          <p:cNvPr id="10" name="Picture 9" descr="BCCDC_PowerPt_I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 y="228"/>
            <a:ext cx="9143391" cy="6857543"/>
          </a:xfrm>
          <a:prstGeom prst="rect">
            <a:avLst/>
          </a:prstGeom>
        </p:spPr>
      </p:pic>
    </p:spTree>
    <p:extLst>
      <p:ext uri="{BB962C8B-B14F-4D97-AF65-F5344CB8AC3E}">
        <p14:creationId xmlns:p14="http://schemas.microsoft.com/office/powerpoint/2010/main" val="14354519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90472"/>
            <a:ext cx="4038600" cy="4525963"/>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3"/>
          <p:cNvSpPr>
            <a:spLocks noGrp="1"/>
          </p:cNvSpPr>
          <p:nvPr>
            <p:ph sz="half" idx="2"/>
          </p:nvPr>
        </p:nvSpPr>
        <p:spPr>
          <a:xfrm>
            <a:off x="4648200" y="1490472"/>
            <a:ext cx="4038600" cy="4525963"/>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CA"/>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C1317E62-5051-4B4F-BAD9-CA3A1571B6DE}" type="datetimeFigureOut">
              <a:rPr lang="en-US" smtClean="0">
                <a:solidFill>
                  <a:prstClr val="black"/>
                </a:solidFill>
              </a:rPr>
              <a:pPr defTabSz="457200"/>
              <a:t>1/22/2019</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FF3413E6-E7DC-554B-A92F-ADCBA191713A}" type="slidenum">
              <a:rPr lang="en-US" smtClean="0">
                <a:solidFill>
                  <a:prstClr val="black">
                    <a:tint val="75000"/>
                  </a:prstClr>
                </a:solidFill>
              </a:rPr>
              <a:pPr/>
              <a:t>‹#›</a:t>
            </a:fld>
            <a:endParaRPr lang="en-US">
              <a:solidFill>
                <a:prstClr val="black">
                  <a:tint val="75000"/>
                </a:prstClr>
              </a:solidFill>
            </a:endParaRPr>
          </a:p>
        </p:txBody>
      </p:sp>
      <p:pic>
        <p:nvPicPr>
          <p:cNvPr id="8" name="Content Placeholder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3286078" y="6008645"/>
            <a:ext cx="2054837" cy="804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pic>
    </p:spTree>
    <p:extLst>
      <p:ext uri="{BB962C8B-B14F-4D97-AF65-F5344CB8AC3E}">
        <p14:creationId xmlns:p14="http://schemas.microsoft.com/office/powerpoint/2010/main" val="725462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a:fld id="{C1317E62-5051-4B4F-BAD9-CA3A1571B6DE}" type="datetimeFigureOut">
              <a:rPr lang="en-US" smtClean="0">
                <a:solidFill>
                  <a:prstClr val="black"/>
                </a:solidFill>
              </a:rPr>
              <a:pPr defTabSz="457200"/>
              <a:t>1/22/2019</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p:txBody>
          <a:bodyPr/>
          <a:lstStyle/>
          <a:p>
            <a:fld id="{FF3413E6-E7DC-554B-A92F-ADCBA191713A}" type="slidenum">
              <a:rPr lang="en-US" smtClean="0">
                <a:solidFill>
                  <a:prstClr val="black">
                    <a:tint val="75000"/>
                  </a:prstClr>
                </a:solidFill>
              </a:rPr>
              <a:pPr/>
              <a:t>‹#›</a:t>
            </a:fld>
            <a:endParaRPr lang="en-US">
              <a:solidFill>
                <a:prstClr val="black">
                  <a:tint val="75000"/>
                </a:prstClr>
              </a:solidFill>
            </a:endParaRPr>
          </a:p>
        </p:txBody>
      </p:sp>
      <p:pic>
        <p:nvPicPr>
          <p:cNvPr id="10" name="Picture 9" descr="BCCDC_PowerPt_I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7"/>
            <a:ext cx="9143391" cy="6857543"/>
          </a:xfrm>
          <a:prstGeom prst="rect">
            <a:avLst/>
          </a:prstGeom>
        </p:spPr>
      </p:pic>
    </p:spTree>
    <p:extLst>
      <p:ext uri="{BB962C8B-B14F-4D97-AF65-F5344CB8AC3E}">
        <p14:creationId xmlns:p14="http://schemas.microsoft.com/office/powerpoint/2010/main" val="26830704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90472"/>
            <a:ext cx="4040188" cy="63976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Text Placeholder 4"/>
          <p:cNvSpPr>
            <a:spLocks noGrp="1"/>
          </p:cNvSpPr>
          <p:nvPr>
            <p:ph type="body" sz="quarter" idx="3"/>
          </p:nvPr>
        </p:nvSpPr>
        <p:spPr>
          <a:xfrm>
            <a:off x="4645025" y="1490472"/>
            <a:ext cx="4041775" cy="63976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fld id="{C1317E62-5051-4B4F-BAD9-CA3A1571B6DE}" type="datetimeFigureOut">
              <a:rPr lang="en-US" smtClean="0">
                <a:solidFill>
                  <a:prstClr val="black"/>
                </a:solidFill>
              </a:rPr>
              <a:pPr defTabSz="457200"/>
              <a:t>1/22/2019</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p:txBody>
          <a:bodyPr/>
          <a:lstStyle/>
          <a:p>
            <a:fld id="{FF3413E6-E7DC-554B-A92F-ADCBA19171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585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C2814C6B-8362-426E-B10E-04433BA63C66}" type="datetime1">
              <a:rPr lang="en-CA" smtClean="0"/>
              <a:t>1/22/2019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B6132B8-44DB-4C7E-846D-1C2D21D0B333}" type="slidenum">
              <a:rPr lang="en-CA" smtClean="0"/>
              <a:t>‹#›</a:t>
            </a:fld>
            <a:endParaRPr lang="en-CA"/>
          </a:p>
        </p:txBody>
      </p:sp>
    </p:spTree>
    <p:extLst>
      <p:ext uri="{BB962C8B-B14F-4D97-AF65-F5344CB8AC3E}">
        <p14:creationId xmlns:p14="http://schemas.microsoft.com/office/powerpoint/2010/main" val="1953215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1"/>
            <a:ext cx="8229600" cy="43490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865C3910-2243-46FF-8CAE-328896BC58FA}" type="datetime1">
              <a:rPr lang="en-CA" smtClean="0"/>
              <a:t>1/22/2019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B6132B8-44DB-4C7E-846D-1C2D21D0B333}" type="slidenum">
              <a:rPr lang="en-CA" smtClean="0"/>
              <a:t>‹#›</a:t>
            </a:fld>
            <a:endParaRPr lang="en-CA"/>
          </a:p>
        </p:txBody>
      </p:sp>
    </p:spTree>
    <p:extLst>
      <p:ext uri="{BB962C8B-B14F-4D97-AF65-F5344CB8AC3E}">
        <p14:creationId xmlns:p14="http://schemas.microsoft.com/office/powerpoint/2010/main" val="1913665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D64FB4-AD09-4C5F-972E-CB3D7258F997}" type="datetimeFigureOut">
              <a:rPr lang="en-CA" smtClean="0"/>
              <a:t>1/22/2019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6AA5CC-8639-47D9-B3F8-9B253ECAF209}" type="slidenum">
              <a:rPr lang="en-CA" smtClean="0"/>
              <a:t>‹#›</a:t>
            </a:fld>
            <a:endParaRPr lang="en-CA"/>
          </a:p>
        </p:txBody>
      </p:sp>
    </p:spTree>
    <p:extLst>
      <p:ext uri="{BB962C8B-B14F-4D97-AF65-F5344CB8AC3E}">
        <p14:creationId xmlns:p14="http://schemas.microsoft.com/office/powerpoint/2010/main" val="18292947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DB8BAB-4DE5-46B4-9EB5-FFD47C172EFD}" type="datetime1">
              <a:rPr lang="en-CA" smtClean="0"/>
              <a:t>1/22/2019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B6132B8-44DB-4C7E-846D-1C2D21D0B333}" type="slidenum">
              <a:rPr lang="en-CA" smtClean="0"/>
              <a:t>‹#›</a:t>
            </a:fld>
            <a:endParaRPr lang="en-CA"/>
          </a:p>
        </p:txBody>
      </p:sp>
    </p:spTree>
    <p:extLst>
      <p:ext uri="{BB962C8B-B14F-4D97-AF65-F5344CB8AC3E}">
        <p14:creationId xmlns:p14="http://schemas.microsoft.com/office/powerpoint/2010/main" val="15620666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CA" dirty="0"/>
          </a:p>
        </p:txBody>
      </p:sp>
      <p:sp>
        <p:nvSpPr>
          <p:cNvPr id="3" name="Content Placeholder 2"/>
          <p:cNvSpPr>
            <a:spLocks noGrp="1"/>
          </p:cNvSpPr>
          <p:nvPr>
            <p:ph sz="half" idx="1"/>
          </p:nvPr>
        </p:nvSpPr>
        <p:spPr>
          <a:xfrm>
            <a:off x="457200" y="1600201"/>
            <a:ext cx="4038600" cy="43490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1"/>
            <a:ext cx="4038600" cy="43490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E21661A7-5E8D-425D-B9D6-215464B6A2C0}" type="datetime1">
              <a:rPr lang="en-CA" smtClean="0"/>
              <a:t>1/22/2019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3C296085-656D-4402-A7D9-27A5776C4393}" type="slidenum">
              <a:rPr lang="en-CA" smtClean="0"/>
              <a:pPr/>
              <a:t>‹#›</a:t>
            </a:fld>
            <a:endParaRPr lang="en-CA" dirty="0"/>
          </a:p>
        </p:txBody>
      </p:sp>
    </p:spTree>
    <p:extLst>
      <p:ext uri="{BB962C8B-B14F-4D97-AF65-F5344CB8AC3E}">
        <p14:creationId xmlns:p14="http://schemas.microsoft.com/office/powerpoint/2010/main" val="34556846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7744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7744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7C0D5D11-DC10-4857-AB56-75A571CEA38C}" type="datetime1">
              <a:rPr lang="en-CA" smtClean="0"/>
              <a:t>1/22/2019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B6132B8-44DB-4C7E-846D-1C2D21D0B333}" type="slidenum">
              <a:rPr lang="en-CA" smtClean="0"/>
              <a:t>‹#›</a:t>
            </a:fld>
            <a:endParaRPr lang="en-CA"/>
          </a:p>
        </p:txBody>
      </p:sp>
    </p:spTree>
    <p:extLst>
      <p:ext uri="{BB962C8B-B14F-4D97-AF65-F5344CB8AC3E}">
        <p14:creationId xmlns:p14="http://schemas.microsoft.com/office/powerpoint/2010/main" val="22113330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74E53E44-145E-49E3-9CE1-3C7FB7147DA9}" type="datetime1">
              <a:rPr lang="en-CA" smtClean="0"/>
              <a:t>1/22/2019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B6132B8-44DB-4C7E-846D-1C2D21D0B333}" type="slidenum">
              <a:rPr lang="en-CA" smtClean="0"/>
              <a:t>‹#›</a:t>
            </a:fld>
            <a:endParaRPr lang="en-CA"/>
          </a:p>
        </p:txBody>
      </p:sp>
    </p:spTree>
    <p:extLst>
      <p:ext uri="{BB962C8B-B14F-4D97-AF65-F5344CB8AC3E}">
        <p14:creationId xmlns:p14="http://schemas.microsoft.com/office/powerpoint/2010/main" val="31016745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ECAE92-238A-4AA1-BCB3-E9A18B78574F}" type="datetime1">
              <a:rPr lang="en-CA" smtClean="0"/>
              <a:t>1/22/2019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B6132B8-44DB-4C7E-846D-1C2D21D0B333}" type="slidenum">
              <a:rPr lang="en-CA" smtClean="0"/>
              <a:t>‹#›</a:t>
            </a:fld>
            <a:endParaRPr lang="en-CA"/>
          </a:p>
        </p:txBody>
      </p:sp>
    </p:spTree>
    <p:extLst>
      <p:ext uri="{BB962C8B-B14F-4D97-AF65-F5344CB8AC3E}">
        <p14:creationId xmlns:p14="http://schemas.microsoft.com/office/powerpoint/2010/main" val="33661270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7AD70D-F0FF-4B8C-A4F4-255FBB4AA819}" type="datetime1">
              <a:rPr lang="en-CA" smtClean="0"/>
              <a:t>1/22/2019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B6132B8-44DB-4C7E-846D-1C2D21D0B333}" type="slidenum">
              <a:rPr lang="en-CA" smtClean="0"/>
              <a:t>‹#›</a:t>
            </a:fld>
            <a:endParaRPr lang="en-CA"/>
          </a:p>
        </p:txBody>
      </p:sp>
    </p:spTree>
    <p:extLst>
      <p:ext uri="{BB962C8B-B14F-4D97-AF65-F5344CB8AC3E}">
        <p14:creationId xmlns:p14="http://schemas.microsoft.com/office/powerpoint/2010/main" val="31271353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8C1D4A-746C-4EEC-8E44-A51A53B72DEF}" type="datetime1">
              <a:rPr lang="en-CA" smtClean="0"/>
              <a:t>1/22/2019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B6132B8-44DB-4C7E-846D-1C2D21D0B333}" type="slidenum">
              <a:rPr lang="en-CA" smtClean="0"/>
              <a:t>‹#›</a:t>
            </a:fld>
            <a:endParaRPr lang="en-CA"/>
          </a:p>
        </p:txBody>
      </p:sp>
    </p:spTree>
    <p:extLst>
      <p:ext uri="{BB962C8B-B14F-4D97-AF65-F5344CB8AC3E}">
        <p14:creationId xmlns:p14="http://schemas.microsoft.com/office/powerpoint/2010/main" val="28492430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0188E08-9881-49D5-80E9-3EB39FB213B2}" type="datetime1">
              <a:rPr lang="en-CA" smtClean="0"/>
              <a:t>1/22/2019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B6132B8-44DB-4C7E-846D-1C2D21D0B333}" type="slidenum">
              <a:rPr lang="en-CA" smtClean="0"/>
              <a:t>‹#›</a:t>
            </a:fld>
            <a:endParaRPr lang="en-CA"/>
          </a:p>
        </p:txBody>
      </p:sp>
    </p:spTree>
    <p:extLst>
      <p:ext uri="{BB962C8B-B14F-4D97-AF65-F5344CB8AC3E}">
        <p14:creationId xmlns:p14="http://schemas.microsoft.com/office/powerpoint/2010/main" val="41444785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87659A7-EFB1-4ED1-B38D-1BEF66678715}" type="datetime1">
              <a:rPr lang="en-CA" smtClean="0"/>
              <a:t>1/22/2019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B6132B8-44DB-4C7E-846D-1C2D21D0B333}" type="slidenum">
              <a:rPr lang="en-CA" smtClean="0"/>
              <a:t>‹#›</a:t>
            </a:fld>
            <a:endParaRPr lang="en-CA"/>
          </a:p>
        </p:txBody>
      </p:sp>
    </p:spTree>
    <p:extLst>
      <p:ext uri="{BB962C8B-B14F-4D97-AF65-F5344CB8AC3E}">
        <p14:creationId xmlns:p14="http://schemas.microsoft.com/office/powerpoint/2010/main" val="46427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D64FB4-AD09-4C5F-972E-CB3D7258F997}" type="datetimeFigureOut">
              <a:rPr lang="en-CA" smtClean="0"/>
              <a:t>1/22/2019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76AA5CC-8639-47D9-B3F8-9B253ECAF209}" type="slidenum">
              <a:rPr lang="en-CA" smtClean="0"/>
              <a:t>‹#›</a:t>
            </a:fld>
            <a:endParaRPr lang="en-CA"/>
          </a:p>
        </p:txBody>
      </p:sp>
    </p:spTree>
    <p:extLst>
      <p:ext uri="{BB962C8B-B14F-4D97-AF65-F5344CB8AC3E}">
        <p14:creationId xmlns:p14="http://schemas.microsoft.com/office/powerpoint/2010/main" val="3987712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D64FB4-AD09-4C5F-972E-CB3D7258F997}" type="datetimeFigureOut">
              <a:rPr lang="en-CA" smtClean="0"/>
              <a:t>1/22/2019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76AA5CC-8639-47D9-B3F8-9B253ECAF209}" type="slidenum">
              <a:rPr lang="en-CA" smtClean="0"/>
              <a:t>‹#›</a:t>
            </a:fld>
            <a:endParaRPr lang="en-CA"/>
          </a:p>
        </p:txBody>
      </p:sp>
    </p:spTree>
    <p:extLst>
      <p:ext uri="{BB962C8B-B14F-4D97-AF65-F5344CB8AC3E}">
        <p14:creationId xmlns:p14="http://schemas.microsoft.com/office/powerpoint/2010/main" val="2456632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D64FB4-AD09-4C5F-972E-CB3D7258F997}" type="datetimeFigureOut">
              <a:rPr lang="en-CA" smtClean="0"/>
              <a:t>1/22/2019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76AA5CC-8639-47D9-B3F8-9B253ECAF209}" type="slidenum">
              <a:rPr lang="en-CA" smtClean="0"/>
              <a:t>‹#›</a:t>
            </a:fld>
            <a:endParaRPr lang="en-CA"/>
          </a:p>
        </p:txBody>
      </p:sp>
    </p:spTree>
    <p:extLst>
      <p:ext uri="{BB962C8B-B14F-4D97-AF65-F5344CB8AC3E}">
        <p14:creationId xmlns:p14="http://schemas.microsoft.com/office/powerpoint/2010/main" val="952305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D64FB4-AD09-4C5F-972E-CB3D7258F997}" type="datetimeFigureOut">
              <a:rPr lang="en-CA" smtClean="0"/>
              <a:t>1/22/2019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76AA5CC-8639-47D9-B3F8-9B253ECAF209}" type="slidenum">
              <a:rPr lang="en-CA" smtClean="0"/>
              <a:t>‹#›</a:t>
            </a:fld>
            <a:endParaRPr lang="en-CA"/>
          </a:p>
        </p:txBody>
      </p:sp>
    </p:spTree>
    <p:extLst>
      <p:ext uri="{BB962C8B-B14F-4D97-AF65-F5344CB8AC3E}">
        <p14:creationId xmlns:p14="http://schemas.microsoft.com/office/powerpoint/2010/main" val="403560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D64FB4-AD09-4C5F-972E-CB3D7258F997}" type="datetimeFigureOut">
              <a:rPr lang="en-CA" smtClean="0"/>
              <a:t>1/22/2019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76AA5CC-8639-47D9-B3F8-9B253ECAF209}" type="slidenum">
              <a:rPr lang="en-CA" smtClean="0"/>
              <a:t>‹#›</a:t>
            </a:fld>
            <a:endParaRPr lang="en-CA"/>
          </a:p>
        </p:txBody>
      </p:sp>
    </p:spTree>
    <p:extLst>
      <p:ext uri="{BB962C8B-B14F-4D97-AF65-F5344CB8AC3E}">
        <p14:creationId xmlns:p14="http://schemas.microsoft.com/office/powerpoint/2010/main" val="2587403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D64FB4-AD09-4C5F-972E-CB3D7258F997}" type="datetimeFigureOut">
              <a:rPr lang="en-CA" smtClean="0"/>
              <a:t>1/22/2019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76AA5CC-8639-47D9-B3F8-9B253ECAF209}" type="slidenum">
              <a:rPr lang="en-CA" smtClean="0"/>
              <a:t>‹#›</a:t>
            </a:fld>
            <a:endParaRPr lang="en-CA"/>
          </a:p>
        </p:txBody>
      </p:sp>
    </p:spTree>
    <p:extLst>
      <p:ext uri="{BB962C8B-B14F-4D97-AF65-F5344CB8AC3E}">
        <p14:creationId xmlns:p14="http://schemas.microsoft.com/office/powerpoint/2010/main" val="1521750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D64FB4-AD09-4C5F-972E-CB3D7258F997}" type="datetimeFigureOut">
              <a:rPr lang="en-CA" smtClean="0"/>
              <a:t>1/22/2019</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AA5CC-8639-47D9-B3F8-9B253ECAF209}" type="slidenum">
              <a:rPr lang="en-CA" smtClean="0"/>
              <a:t>‹#›</a:t>
            </a:fld>
            <a:endParaRPr lang="en-CA"/>
          </a:p>
        </p:txBody>
      </p:sp>
    </p:spTree>
    <p:extLst>
      <p:ext uri="{BB962C8B-B14F-4D97-AF65-F5344CB8AC3E}">
        <p14:creationId xmlns:p14="http://schemas.microsoft.com/office/powerpoint/2010/main" val="1816633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1"/>
            <a:ext cx="8229600" cy="43490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D7FC8D-4BBD-4D7E-A4EE-BAFB0C3DEEF3}" type="datetime1">
              <a:rPr lang="en-CA" smtClean="0">
                <a:solidFill>
                  <a:prstClr val="black">
                    <a:tint val="75000"/>
                  </a:prstClr>
                </a:solidFill>
              </a:rPr>
              <a:pPr/>
              <a:t>1/22/2019</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132B8-44DB-4C7E-846D-1C2D21D0B333}" type="slidenum">
              <a:rPr lang="en-CA" smtClean="0">
                <a:solidFill>
                  <a:prstClr val="black">
                    <a:tint val="75000"/>
                  </a:prstClr>
                </a:solidFill>
              </a:rPr>
              <a:pPr/>
              <a:t>‹#›</a:t>
            </a:fld>
            <a:endParaRPr lang="en-CA">
              <a:solidFill>
                <a:prstClr val="black">
                  <a:tint val="75000"/>
                </a:prstClr>
              </a:solidFill>
            </a:endParaRPr>
          </a:p>
        </p:txBody>
      </p:sp>
      <p:pic>
        <p:nvPicPr>
          <p:cNvPr id="1027" name="Picture 3" descr="K:\AA-NEW DRIVE\Personal Folders\KarenR\Equity\PPHP Equity in EH\Graphics\mountain.png"/>
          <p:cNvPicPr>
            <a:picLocks noChangeAspect="1" noChangeArrowheads="1"/>
          </p:cNvPicPr>
          <p:nvPr userDrawn="1"/>
        </p:nvPicPr>
        <p:blipFill>
          <a:blip r:embed="rId18" cstate="screen">
            <a:extLst>
              <a:ext uri="{28A0092B-C50C-407E-A947-70E740481C1C}">
                <a14:useLocalDpi xmlns:a14="http://schemas.microsoft.com/office/drawing/2010/main" val="0"/>
              </a:ext>
            </a:extLst>
          </a:blip>
          <a:srcRect/>
          <a:stretch>
            <a:fillRect/>
          </a:stretch>
        </p:blipFill>
        <p:spPr bwMode="auto">
          <a:xfrm>
            <a:off x="4572000" y="5949280"/>
            <a:ext cx="4518025" cy="88741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35496" y="5949280"/>
            <a:ext cx="4536504" cy="88741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8" name="Picture 7"/>
          <p:cNvPicPr>
            <a:picLocks noChangeAspect="1"/>
          </p:cNvPicPr>
          <p:nvPr userDrawn="1"/>
        </p:nvPicPr>
        <p:blipFill>
          <a:blip r:embed="rId19" cstate="screen">
            <a:extLst>
              <a:ext uri="{28A0092B-C50C-407E-A947-70E740481C1C}">
                <a14:useLocalDpi xmlns:a14="http://schemas.microsoft.com/office/drawing/2010/main" val="0"/>
              </a:ext>
            </a:extLst>
          </a:blip>
          <a:stretch>
            <a:fillRect/>
          </a:stretch>
        </p:blipFill>
        <p:spPr>
          <a:xfrm>
            <a:off x="251520" y="5864864"/>
            <a:ext cx="2592288" cy="1036915"/>
          </a:xfrm>
          <a:prstGeom prst="rect">
            <a:avLst/>
          </a:prstGeom>
        </p:spPr>
      </p:pic>
    </p:spTree>
    <p:extLst>
      <p:ext uri="{BB962C8B-B14F-4D97-AF65-F5344CB8AC3E}">
        <p14:creationId xmlns:p14="http://schemas.microsoft.com/office/powerpoint/2010/main" val="19551429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sldNum="0" hdr="0" ftr="0" dt="0"/>
  <p:txStyles>
    <p:titleStyle>
      <a:lvl1pPr algn="ctr"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1"/>
            <a:ext cx="8229600" cy="43490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D7FC8D-4BBD-4D7E-A4EE-BAFB0C3DEEF3}" type="datetime1">
              <a:rPr lang="en-CA" smtClean="0"/>
              <a:t>1/22/2019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132B8-44DB-4C7E-846D-1C2D21D0B333}" type="slidenum">
              <a:rPr lang="en-CA" smtClean="0"/>
              <a:t>‹#›</a:t>
            </a:fld>
            <a:endParaRPr lang="en-CA"/>
          </a:p>
        </p:txBody>
      </p:sp>
      <p:pic>
        <p:nvPicPr>
          <p:cNvPr id="1027" name="Picture 3" descr="K:\AA-NEW DRIVE\Personal Folders\KarenR\Equity\PPHP Equity in EH\Graphics\mountain.png"/>
          <p:cNvPicPr>
            <a:picLocks noChangeAspect="1" noChangeArrowheads="1"/>
          </p:cNvPicPr>
          <p:nvPr userDrawn="1"/>
        </p:nvPicPr>
        <p:blipFill>
          <a:blip r:embed="rId13" cstate="screen">
            <a:extLst>
              <a:ext uri="{28A0092B-C50C-407E-A947-70E740481C1C}">
                <a14:useLocalDpi xmlns:a14="http://schemas.microsoft.com/office/drawing/2010/main" val="0"/>
              </a:ext>
            </a:extLst>
          </a:blip>
          <a:srcRect/>
          <a:stretch>
            <a:fillRect/>
          </a:stretch>
        </p:blipFill>
        <p:spPr bwMode="auto">
          <a:xfrm>
            <a:off x="4572000" y="5949280"/>
            <a:ext cx="4518025" cy="88741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35496" y="5949280"/>
            <a:ext cx="4536504" cy="88741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14" cstate="screen">
            <a:extLst>
              <a:ext uri="{28A0092B-C50C-407E-A947-70E740481C1C}">
                <a14:useLocalDpi xmlns:a14="http://schemas.microsoft.com/office/drawing/2010/main" val="0"/>
              </a:ext>
            </a:extLst>
          </a:blip>
          <a:stretch>
            <a:fillRect/>
          </a:stretch>
        </p:blipFill>
        <p:spPr>
          <a:xfrm>
            <a:off x="251520" y="5864864"/>
            <a:ext cx="2592288" cy="1036915"/>
          </a:xfrm>
          <a:prstGeom prst="rect">
            <a:avLst/>
          </a:prstGeom>
        </p:spPr>
      </p:pic>
    </p:spTree>
    <p:extLst>
      <p:ext uri="{BB962C8B-B14F-4D97-AF65-F5344CB8AC3E}">
        <p14:creationId xmlns:p14="http://schemas.microsoft.com/office/powerpoint/2010/main" val="230510308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ftr="0" dt="0"/>
  <p:txStyles>
    <p:titleStyle>
      <a:lvl1pPr algn="ctr"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34.xml"/><Relationship Id="rId7" Type="http://schemas.openxmlformats.org/officeDocument/2006/relationships/slideLayout" Target="../slideLayouts/slideLayout16.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s>
</file>

<file path=ppt/slides/_rels/slide11.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notesSlide" Target="../notesSlides/notesSlide1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13.xml"/><Relationship Id="rId5" Type="http://schemas.openxmlformats.org/officeDocument/2006/relationships/tags" Target="../tags/tag42.xml"/><Relationship Id="rId4" Type="http://schemas.openxmlformats.org/officeDocument/2006/relationships/tags" Target="../tags/tag4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hyperlink" Target="http://www.ccnpps.ca/fr/" TargetMode="Externa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18.jpe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notesSlide" Target="../notesSlides/notesSlide13.xml"/><Relationship Id="rId5" Type="http://schemas.openxmlformats.org/officeDocument/2006/relationships/slideLayout" Target="../slideLayouts/slideLayout15.xml"/><Relationship Id="rId4" Type="http://schemas.openxmlformats.org/officeDocument/2006/relationships/tags" Target="../tags/tag48.xml"/></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51.xml"/><Relationship Id="rId7" Type="http://schemas.openxmlformats.org/officeDocument/2006/relationships/image" Target="../media/image19.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notesSlide" Target="../notesSlides/notesSlide14.xml"/><Relationship Id="rId5" Type="http://schemas.openxmlformats.org/officeDocument/2006/relationships/slideLayout" Target="../slideLayouts/slideLayout15.xml"/><Relationship Id="rId4" Type="http://schemas.openxmlformats.org/officeDocument/2006/relationships/tags" Target="../tags/tag5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53.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tags" Target="../tags/tag56.xml"/><Relationship Id="rId7" Type="http://schemas.openxmlformats.org/officeDocument/2006/relationships/diagramLayout" Target="../diagrams/layout2.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diagramData" Target="../diagrams/data2.xml"/><Relationship Id="rId11" Type="http://schemas.openxmlformats.org/officeDocument/2006/relationships/hyperlink" Target="http://www.ncbi.nlm.nih.gov/pmc/articles/PMC1446600/pdf/11249033.pdf" TargetMode="External"/><Relationship Id="rId5" Type="http://schemas.openxmlformats.org/officeDocument/2006/relationships/notesSlide" Target="../notesSlides/notesSlide16.xml"/><Relationship Id="rId10" Type="http://schemas.microsoft.com/office/2007/relationships/diagramDrawing" Target="../diagrams/drawing2.xml"/><Relationship Id="rId4" Type="http://schemas.openxmlformats.org/officeDocument/2006/relationships/slideLayout" Target="../slideLayouts/slideLayout13.xml"/><Relationship Id="rId9" Type="http://schemas.openxmlformats.org/officeDocument/2006/relationships/diagramColors" Target="../diagrams/colors2.xml"/></Relationships>
</file>

<file path=ppt/slides/_rels/slide17.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20.png"/><Relationship Id="rId5" Type="http://schemas.openxmlformats.org/officeDocument/2006/relationships/notesSlide" Target="../notesSlides/notesSlide17.xml"/><Relationship Id="rId4"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21.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hyperlink" Target="http://www.bccdc.ca/health-professionals/professional-resources/health-equity-environmental-health" TargetMode="External"/><Relationship Id="rId3" Type="http://schemas.openxmlformats.org/officeDocument/2006/relationships/tags" Target="../tags/tag64.xml"/><Relationship Id="rId7" Type="http://schemas.openxmlformats.org/officeDocument/2006/relationships/diagramData" Target="../diagrams/data3.xml"/><Relationship Id="rId12" Type="http://schemas.openxmlformats.org/officeDocument/2006/relationships/image" Target="../media/image23.jpe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notesSlide" Target="../notesSlides/notesSlide19.xml"/><Relationship Id="rId11" Type="http://schemas.microsoft.com/office/2007/relationships/diagramDrawing" Target="../diagrams/drawing3.xml"/><Relationship Id="rId5" Type="http://schemas.openxmlformats.org/officeDocument/2006/relationships/slideLayout" Target="../slideLayouts/slideLayout13.xml"/><Relationship Id="rId10" Type="http://schemas.openxmlformats.org/officeDocument/2006/relationships/diagramColors" Target="../diagrams/colors3.xml"/><Relationship Id="rId4" Type="http://schemas.openxmlformats.org/officeDocument/2006/relationships/tags" Target="../tags/tag65.xml"/><Relationship Id="rId9"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hyperlink" Target="http://www.bccdc.ca/resource-gallery/Documents/Educational%20Materials/EH/BCCDC_facilitators-to-equity_web.pdf" TargetMode="External"/><Relationship Id="rId5" Type="http://schemas.openxmlformats.org/officeDocument/2006/relationships/notesSlide" Target="../notesSlides/notesSlide20.xml"/><Relationship Id="rId4"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hyperlink" Target="http://www.bccdc.ca/resource-gallery/Documents/Educational%20Materials/EH/Five%20strategies%20for%20organizational%20change%20on%20equity.pdf" TargetMode="Externa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24.png"/><Relationship Id="rId5" Type="http://schemas.openxmlformats.org/officeDocument/2006/relationships/notesSlide" Target="../notesSlides/notesSlide21.xml"/><Relationship Id="rId4"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video" Target="https://www.youtube.com/embed/ZIHEZ5wUs2g" TargetMode="External"/><Relationship Id="rId7" Type="http://schemas.openxmlformats.org/officeDocument/2006/relationships/hyperlink" Target="https://youtu.be/ZIHEZ5wUs2g" TargetMode="Externa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notesSlide" Target="../notesSlides/notesSlide22.xml"/><Relationship Id="rId5" Type="http://schemas.openxmlformats.org/officeDocument/2006/relationships/slideLayout" Target="../slideLayouts/slideLayout20.xml"/><Relationship Id="rId4" Type="http://schemas.openxmlformats.org/officeDocument/2006/relationships/tags" Target="../tags/tag74.xml"/></Relationships>
</file>

<file path=ppt/slides/_rels/slide23.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hyperlink" Target="http://www.bccdc.ca/resource-gallery/Documents/Educational%20Materials/EH/Equity%20in%20EH%20Policy%20Levers.pdf" TargetMode="External"/><Relationship Id="rId5" Type="http://schemas.openxmlformats.org/officeDocument/2006/relationships/notesSlide" Target="../notesSlides/notesSlide23.xml"/><Relationship Id="rId4"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hyperlink" Target="http://www.bccdc.ca/resource-gallery/Documents/Educational%20Materials/EH/BCCDC_policy-levers_web.pdf" TargetMode="Externa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26.png"/><Relationship Id="rId5" Type="http://schemas.openxmlformats.org/officeDocument/2006/relationships/notesSlide" Target="../notesSlides/notesSlide24.xml"/><Relationship Id="rId4"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83.xml"/><Relationship Id="rId7" Type="http://schemas.openxmlformats.org/officeDocument/2006/relationships/notesSlide" Target="../notesSlides/notesSlide25.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slideLayout" Target="../slideLayouts/slideLayout13.xml"/><Relationship Id="rId5" Type="http://schemas.openxmlformats.org/officeDocument/2006/relationships/tags" Target="../tags/tag85.xml"/><Relationship Id="rId10" Type="http://schemas.openxmlformats.org/officeDocument/2006/relationships/image" Target="../media/image29.png"/><Relationship Id="rId4" Type="http://schemas.openxmlformats.org/officeDocument/2006/relationships/tags" Target="../tags/tag84.xml"/><Relationship Id="rId9" Type="http://schemas.openxmlformats.org/officeDocument/2006/relationships/image" Target="../media/image28.png"/></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tags" Target="../tags/tag88.xml"/><Relationship Id="rId7" Type="http://schemas.openxmlformats.org/officeDocument/2006/relationships/diagramData" Target="../diagrams/data4.xml"/><Relationship Id="rId12" Type="http://schemas.openxmlformats.org/officeDocument/2006/relationships/hyperlink" Target="http://www.bccdc.ca/resource-gallery/Documents/Educational%20Materials/EH/Equity%20conceptual%20frameworks%20_rev.pdf"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30.png"/><Relationship Id="rId11" Type="http://schemas.microsoft.com/office/2007/relationships/diagramDrawing" Target="../diagrams/drawing4.xml"/><Relationship Id="rId5" Type="http://schemas.openxmlformats.org/officeDocument/2006/relationships/notesSlide" Target="../notesSlides/notesSlide26.xml"/><Relationship Id="rId10" Type="http://schemas.openxmlformats.org/officeDocument/2006/relationships/diagramColors" Target="../diagrams/colors4.xml"/><Relationship Id="rId4" Type="http://schemas.openxmlformats.org/officeDocument/2006/relationships/slideLayout" Target="../slideLayouts/slideLayout18.xml"/><Relationship Id="rId9"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hyperlink" Target="https://reflectingenglish.wordpress.com/2014/11/22/feedback-built-in-or-added-on/" TargetMode="Externa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31.png"/><Relationship Id="rId5" Type="http://schemas.openxmlformats.org/officeDocument/2006/relationships/notesSlide" Target="../notesSlides/notesSlide27.xml"/><Relationship Id="rId4"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Layout" Target="../slideLayouts/slideLayout13.xml"/><Relationship Id="rId7" Type="http://schemas.openxmlformats.org/officeDocument/2006/relationships/diagramQuickStyle" Target="../diagrams/quickStyle5.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notesSlide" Target="../notesSlides/notesSlide28.xml"/><Relationship Id="rId9" Type="http://schemas.microsoft.com/office/2007/relationships/diagramDrawing" Target="../diagrams/drawing5.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image" Target="../media/image32.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notesSlide" Target="../notesSlides/notesSlide33.xml"/><Relationship Id="rId4"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06.xml"/><Relationship Id="rId1" Type="http://schemas.openxmlformats.org/officeDocument/2006/relationships/tags" Target="../tags/tag105.xml"/><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hyperlink" Target="https://creativecommons.org/licenses/by-nc/3.0/" TargetMode="Externa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hyperlink" Target="http://www.newclearvision.com/2012/03/15/ordinary-thoughts/" TargetMode="External"/><Relationship Id="rId5" Type="http://schemas.openxmlformats.org/officeDocument/2006/relationships/image" Target="../media/image33.jpg"/><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slideLayout" Target="../slideLayouts/slideLayout12.xml"/><Relationship Id="rId18" Type="http://schemas.openxmlformats.org/officeDocument/2006/relationships/image" Target="../media/image8.tiff"/><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tags" Target="../tags/tag122.xml"/><Relationship Id="rId17" Type="http://schemas.openxmlformats.org/officeDocument/2006/relationships/hyperlink" Target="http://www.bccdc.ca/health-professionals/professional-resources/health-equity-environmental-health" TargetMode="External"/><Relationship Id="rId2" Type="http://schemas.openxmlformats.org/officeDocument/2006/relationships/tags" Target="../tags/tag112.xml"/><Relationship Id="rId16" Type="http://schemas.openxmlformats.org/officeDocument/2006/relationships/hyperlink" Target="mailto:pph@phsa.ca" TargetMode="External"/><Relationship Id="rId20" Type="http://schemas.openxmlformats.org/officeDocument/2006/relationships/image" Target="../media/image35.png"/><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tags" Target="../tags/tag121.xml"/><Relationship Id="rId5" Type="http://schemas.openxmlformats.org/officeDocument/2006/relationships/tags" Target="../tags/tag115.xml"/><Relationship Id="rId15" Type="http://schemas.openxmlformats.org/officeDocument/2006/relationships/image" Target="../media/image2.png"/><Relationship Id="rId10" Type="http://schemas.openxmlformats.org/officeDocument/2006/relationships/tags" Target="../tags/tag120.xml"/><Relationship Id="rId19" Type="http://schemas.openxmlformats.org/officeDocument/2006/relationships/image" Target="../media/image34.png"/><Relationship Id="rId4" Type="http://schemas.openxmlformats.org/officeDocument/2006/relationships/tags" Target="../tags/tag114.xml"/><Relationship Id="rId9" Type="http://schemas.openxmlformats.org/officeDocument/2006/relationships/tags" Target="../tags/tag119.xml"/><Relationship Id="rId14"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9.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4.xml"/><Relationship Id="rId5" Type="http://schemas.openxmlformats.org/officeDocument/2006/relationships/slideLayout" Target="../slideLayouts/slideLayout17.xml"/><Relationship Id="rId4" Type="http://schemas.openxmlformats.org/officeDocument/2006/relationships/tags" Target="../tags/tag10.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3.xml"/><Relationship Id="rId7" Type="http://schemas.openxmlformats.org/officeDocument/2006/relationships/notesSlide" Target="../notesSlides/notesSlide5.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6.xml"/><Relationship Id="rId5" Type="http://schemas.openxmlformats.org/officeDocument/2006/relationships/tags" Target="../tags/tag15.xml"/><Relationship Id="rId4" Type="http://schemas.openxmlformats.org/officeDocument/2006/relationships/tags" Target="../tags/tag14.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9.xml"/><Relationship Id="rId7" Type="http://schemas.openxmlformats.org/officeDocument/2006/relationships/diagramQuickStyle" Target="../diagrams/quickStyle1.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6.xml"/><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notesSlide" Target="../notesSlides/notesSlide7.xml"/><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slideLayout" Target="../slideLayouts/slideLayout16.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5" Type="http://schemas.openxmlformats.org/officeDocument/2006/relationships/tags" Target="../tags/tag22.xml"/><Relationship Id="rId15" Type="http://schemas.openxmlformats.org/officeDocument/2006/relationships/image" Target="../media/image17.png"/><Relationship Id="rId10" Type="http://schemas.openxmlformats.org/officeDocument/2006/relationships/tags" Target="../tags/tag27.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29.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C37427-745D-480B-AD21-61C887CEF61B}"/>
              </a:ext>
            </a:extLst>
          </p:cNvPr>
          <p:cNvSpPr>
            <a:spLocks noGrp="1"/>
          </p:cNvSpPr>
          <p:nvPr>
            <p:ph type="ctrTitle"/>
            <p:custDataLst>
              <p:tags r:id="rId1"/>
            </p:custDataLst>
          </p:nvPr>
        </p:nvSpPr>
        <p:spPr>
          <a:xfrm>
            <a:off x="685800" y="2130425"/>
            <a:ext cx="7772400" cy="1752600"/>
          </a:xfrm>
        </p:spPr>
        <p:txBody>
          <a:bodyPr>
            <a:normAutofit fontScale="90000"/>
          </a:bodyPr>
          <a:lstStyle/>
          <a:p>
            <a:r>
              <a:rPr lang="fr-CA" dirty="0"/>
              <a:t>R</a:t>
            </a:r>
            <a:r>
              <a:rPr lang="fr-CA" dirty="0">
                <a:solidFill>
                  <a:srgbClr val="4F81BD"/>
                </a:solidFill>
              </a:rPr>
              <a:t>enforcement de la capacité des organisations à agir sur l’équité en santé</a:t>
            </a:r>
            <a:endParaRPr lang="fr-CA" i="1" dirty="0">
              <a:solidFill>
                <a:srgbClr val="4F81BD"/>
              </a:solidFill>
            </a:endParaRPr>
          </a:p>
        </p:txBody>
      </p:sp>
      <p:sp>
        <p:nvSpPr>
          <p:cNvPr id="3" name="Subtitle 2">
            <a:extLst>
              <a:ext uri="{FF2B5EF4-FFF2-40B4-BE49-F238E27FC236}">
                <a16:creationId xmlns="" xmlns:a16="http://schemas.microsoft.com/office/drawing/2014/main" id="{B2E64697-4271-4C41-BDAC-28D32A7FFD31}"/>
              </a:ext>
            </a:extLst>
          </p:cNvPr>
          <p:cNvSpPr>
            <a:spLocks noGrp="1"/>
          </p:cNvSpPr>
          <p:nvPr>
            <p:ph type="subTitle" idx="1"/>
            <p:custDataLst>
              <p:tags r:id="rId2"/>
            </p:custDataLst>
          </p:nvPr>
        </p:nvSpPr>
        <p:spPr/>
        <p:txBody>
          <a:bodyPr/>
          <a:lstStyle/>
          <a:p>
            <a:r>
              <a:rPr lang="fr-CA" i="1" dirty="0"/>
              <a:t>A</a:t>
            </a:r>
            <a:r>
              <a:rPr lang="fr-CA" i="1" dirty="0">
                <a:solidFill>
                  <a:srgbClr val="898989"/>
                </a:solidFill>
              </a:rPr>
              <a:t>nimateur</a:t>
            </a:r>
          </a:p>
          <a:p>
            <a:r>
              <a:rPr lang="fr-CA" i="1" dirty="0">
                <a:solidFill>
                  <a:srgbClr val="898989"/>
                </a:solidFill>
              </a:rPr>
              <a:t>Date</a:t>
            </a:r>
          </a:p>
          <a:p>
            <a:r>
              <a:rPr lang="fr-CA" i="1" dirty="0">
                <a:solidFill>
                  <a:srgbClr val="898989"/>
                </a:solidFill>
              </a:rPr>
              <a:t>Lieu</a:t>
            </a:r>
          </a:p>
        </p:txBody>
      </p:sp>
    </p:spTree>
    <p:extLst>
      <p:ext uri="{BB962C8B-B14F-4D97-AF65-F5344CB8AC3E}">
        <p14:creationId xmlns:p14="http://schemas.microsoft.com/office/powerpoint/2010/main" val="2536765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1"/>
            </p:custDataLst>
          </p:nvPr>
        </p:nvSpPr>
        <p:spPr>
          <a:xfrm>
            <a:off x="201926" y="5326032"/>
            <a:ext cx="3732634" cy="623248"/>
          </a:xfrm>
          <a:prstGeom prst="rect">
            <a:avLst/>
          </a:prstGeom>
        </p:spPr>
        <p:txBody>
          <a:bodyPr wrap="square" lIns="68580" tIns="34290" rIns="68580" bIns="34290">
            <a:spAutoFit/>
          </a:bodyPr>
          <a:lstStyle/>
          <a:p>
            <a:pPr defTabSz="685800"/>
            <a:r>
              <a:rPr lang="fr-CA" sz="1200" dirty="0">
                <a:solidFill>
                  <a:srgbClr val="4F81BD"/>
                </a:solidFill>
              </a:rPr>
              <a:t>Cadre conceptuel de l’Organisation moniale de la Santé (OMS).</a:t>
            </a:r>
            <a:r>
              <a:rPr lang="fr-CA" sz="1200" dirty="0">
                <a:solidFill>
                  <a:srgbClr val="4F81BD"/>
                </a:solidFill>
                <a:latin typeface="Calibri" panose="020F0502020204030204"/>
              </a:rPr>
              <a:t/>
            </a:r>
            <a:br>
              <a:rPr lang="fr-CA" sz="1200" dirty="0">
                <a:solidFill>
                  <a:srgbClr val="4F81BD"/>
                </a:solidFill>
                <a:latin typeface="Calibri" panose="020F0502020204030204"/>
              </a:rPr>
            </a:br>
            <a:r>
              <a:rPr lang="fr-CA" sz="1200" dirty="0">
                <a:solidFill>
                  <a:srgbClr val="4F81BD"/>
                </a:solidFill>
                <a:latin typeface="Calibri" panose="020F0502020204030204"/>
              </a:rPr>
              <a:t>Solar et Irwin, 2010. </a:t>
            </a:r>
          </a:p>
        </p:txBody>
      </p:sp>
      <p:sp>
        <p:nvSpPr>
          <p:cNvPr id="17" name="Title 16">
            <a:extLst>
              <a:ext uri="{FF2B5EF4-FFF2-40B4-BE49-F238E27FC236}">
                <a16:creationId xmlns="" xmlns:a16="http://schemas.microsoft.com/office/drawing/2014/main" id="{A62D77BF-B5C5-4066-99CC-EA965FEC55D5}"/>
              </a:ext>
            </a:extLst>
          </p:cNvPr>
          <p:cNvSpPr>
            <a:spLocks noGrp="1"/>
          </p:cNvSpPr>
          <p:nvPr>
            <p:ph type="title"/>
            <p:custDataLst>
              <p:tags r:id="rId2"/>
            </p:custDataLst>
          </p:nvPr>
        </p:nvSpPr>
        <p:spPr/>
        <p:txBody>
          <a:bodyPr/>
          <a:lstStyle/>
          <a:p>
            <a:r>
              <a:rPr lang="fr-CA" dirty="0"/>
              <a:t>Déterminants de la santé</a:t>
            </a:r>
          </a:p>
        </p:txBody>
      </p:sp>
      <p:sp>
        <p:nvSpPr>
          <p:cNvPr id="9" name="Text Placeholder 8">
            <a:extLst>
              <a:ext uri="{FF2B5EF4-FFF2-40B4-BE49-F238E27FC236}">
                <a16:creationId xmlns="" xmlns:a16="http://schemas.microsoft.com/office/drawing/2014/main" id="{625D5186-CEA2-4F8D-B988-FB98CAFCB514}"/>
              </a:ext>
            </a:extLst>
          </p:cNvPr>
          <p:cNvSpPr>
            <a:spLocks noGrp="1"/>
          </p:cNvSpPr>
          <p:nvPr>
            <p:ph type="body" idx="1"/>
            <p:custDataLst>
              <p:tags r:id="rId3"/>
            </p:custDataLst>
          </p:nvPr>
        </p:nvSpPr>
        <p:spPr>
          <a:xfrm>
            <a:off x="457200" y="1535113"/>
            <a:ext cx="2962671" cy="639762"/>
          </a:xfrm>
        </p:spPr>
        <p:txBody>
          <a:bodyPr>
            <a:normAutofit/>
          </a:bodyPr>
          <a:lstStyle/>
          <a:p>
            <a:r>
              <a:rPr lang="fr-CA" dirty="0">
                <a:solidFill>
                  <a:srgbClr val="4F81BD"/>
                </a:solidFill>
              </a:rPr>
              <a:t>Structurels</a:t>
            </a:r>
          </a:p>
        </p:txBody>
      </p:sp>
      <p:sp>
        <p:nvSpPr>
          <p:cNvPr id="10" name="Content Placeholder 9">
            <a:extLst>
              <a:ext uri="{FF2B5EF4-FFF2-40B4-BE49-F238E27FC236}">
                <a16:creationId xmlns="" xmlns:a16="http://schemas.microsoft.com/office/drawing/2014/main" id="{4E35C3B7-7A9F-482C-A571-3DBDC18D049C}"/>
              </a:ext>
            </a:extLst>
          </p:cNvPr>
          <p:cNvSpPr>
            <a:spLocks noGrp="1"/>
          </p:cNvSpPr>
          <p:nvPr>
            <p:ph sz="half" idx="2"/>
            <p:custDataLst>
              <p:tags r:id="rId4"/>
            </p:custDataLst>
          </p:nvPr>
        </p:nvSpPr>
        <p:spPr>
          <a:xfrm>
            <a:off x="457200" y="2174875"/>
            <a:ext cx="2962671" cy="3774405"/>
          </a:xfrm>
        </p:spPr>
        <p:txBody>
          <a:bodyPr>
            <a:normAutofit/>
          </a:bodyPr>
          <a:lstStyle/>
          <a:p>
            <a:r>
              <a:rPr lang="fr-CA" dirty="0"/>
              <a:t>Revenu</a:t>
            </a:r>
          </a:p>
          <a:p>
            <a:r>
              <a:rPr lang="fr-CA" dirty="0"/>
              <a:t>Éducation</a:t>
            </a:r>
          </a:p>
          <a:p>
            <a:r>
              <a:rPr lang="fr-CA" dirty="0"/>
              <a:t>Profession</a:t>
            </a:r>
          </a:p>
          <a:p>
            <a:r>
              <a:rPr lang="fr-CA" dirty="0"/>
              <a:t>Classe sociale</a:t>
            </a:r>
          </a:p>
          <a:p>
            <a:r>
              <a:rPr lang="fr-CA" dirty="0"/>
              <a:t>Genre</a:t>
            </a:r>
          </a:p>
          <a:p>
            <a:r>
              <a:rPr lang="fr-CA" dirty="0"/>
              <a:t>Race ou ethnie</a:t>
            </a:r>
          </a:p>
        </p:txBody>
      </p:sp>
      <p:sp>
        <p:nvSpPr>
          <p:cNvPr id="11" name="Text Placeholder 10">
            <a:extLst>
              <a:ext uri="{FF2B5EF4-FFF2-40B4-BE49-F238E27FC236}">
                <a16:creationId xmlns="" xmlns:a16="http://schemas.microsoft.com/office/drawing/2014/main" id="{FCDB5D10-A517-4B57-B33D-B5465AA329A9}"/>
              </a:ext>
            </a:extLst>
          </p:cNvPr>
          <p:cNvSpPr>
            <a:spLocks noGrp="1"/>
          </p:cNvSpPr>
          <p:nvPr>
            <p:ph type="body" sz="quarter" idx="3"/>
            <p:custDataLst>
              <p:tags r:id="rId5"/>
            </p:custDataLst>
          </p:nvPr>
        </p:nvSpPr>
        <p:spPr>
          <a:xfrm>
            <a:off x="3419873" y="1535113"/>
            <a:ext cx="5266928" cy="639762"/>
          </a:xfrm>
        </p:spPr>
        <p:txBody>
          <a:bodyPr>
            <a:normAutofit/>
          </a:bodyPr>
          <a:lstStyle/>
          <a:p>
            <a:r>
              <a:rPr lang="fr-CA" dirty="0">
                <a:solidFill>
                  <a:srgbClr val="4F81BD"/>
                </a:solidFill>
              </a:rPr>
              <a:t>Intermédiaires</a:t>
            </a:r>
          </a:p>
        </p:txBody>
      </p:sp>
      <p:sp>
        <p:nvSpPr>
          <p:cNvPr id="12" name="Content Placeholder 11">
            <a:extLst>
              <a:ext uri="{FF2B5EF4-FFF2-40B4-BE49-F238E27FC236}">
                <a16:creationId xmlns="" xmlns:a16="http://schemas.microsoft.com/office/drawing/2014/main" id="{31C60C61-A886-4F61-84BF-F49CB18FD98A}"/>
              </a:ext>
            </a:extLst>
          </p:cNvPr>
          <p:cNvSpPr>
            <a:spLocks noGrp="1"/>
          </p:cNvSpPr>
          <p:nvPr>
            <p:ph sz="quarter" idx="4"/>
            <p:custDataLst>
              <p:tags r:id="rId6"/>
            </p:custDataLst>
          </p:nvPr>
        </p:nvSpPr>
        <p:spPr>
          <a:xfrm>
            <a:off x="3419872" y="2174875"/>
            <a:ext cx="5266929" cy="3774405"/>
          </a:xfrm>
        </p:spPr>
        <p:txBody>
          <a:bodyPr>
            <a:normAutofit fontScale="92500" lnSpcReduction="20000"/>
          </a:bodyPr>
          <a:lstStyle/>
          <a:p>
            <a:r>
              <a:rPr lang="fr-CA" dirty="0"/>
              <a:t>Situation matérielle</a:t>
            </a:r>
          </a:p>
          <a:p>
            <a:pPr lvl="1"/>
            <a:r>
              <a:rPr lang="fr-CA" dirty="0"/>
              <a:t>logement, environnement du quartier, potentiel de consommation, environnement de travail physique</a:t>
            </a:r>
          </a:p>
          <a:p>
            <a:r>
              <a:rPr lang="fr-CA" dirty="0"/>
              <a:t>Situation psychologique</a:t>
            </a:r>
          </a:p>
          <a:p>
            <a:pPr lvl="1"/>
            <a:r>
              <a:rPr lang="fr-CA" dirty="0"/>
              <a:t>facteurs de stress, conditions d’habitation et relations, soutien social et capacité d’adaptation</a:t>
            </a:r>
          </a:p>
          <a:p>
            <a:r>
              <a:rPr lang="fr-CA" dirty="0"/>
              <a:t>Facteurs comportementaux et biologiques  </a:t>
            </a:r>
          </a:p>
          <a:p>
            <a:pPr lvl="1"/>
            <a:r>
              <a:rPr lang="fr-CA" dirty="0"/>
              <a:t>alimentation, activité physique, consommation de tabac et d’alcool, facteurs génétiques</a:t>
            </a:r>
          </a:p>
        </p:txBody>
      </p:sp>
    </p:spTree>
    <p:extLst>
      <p:ext uri="{BB962C8B-B14F-4D97-AF65-F5344CB8AC3E}">
        <p14:creationId xmlns:p14="http://schemas.microsoft.com/office/powerpoint/2010/main" val="2148187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Extract 6"/>
          <p:cNvSpPr/>
          <p:nvPr>
            <p:custDataLst>
              <p:tags r:id="rId1"/>
            </p:custDataLst>
          </p:nvPr>
        </p:nvSpPr>
        <p:spPr>
          <a:xfrm>
            <a:off x="533400" y="3068960"/>
            <a:ext cx="8229600" cy="2840360"/>
          </a:xfrm>
          <a:prstGeom prst="flowChartExtract">
            <a:avLst/>
          </a:prstGeom>
          <a:solidFill>
            <a:schemeClr val="accent6">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le 1"/>
          <p:cNvSpPr>
            <a:spLocks noGrp="1"/>
          </p:cNvSpPr>
          <p:nvPr>
            <p:ph type="title"/>
            <p:custDataLst>
              <p:tags r:id="rId2"/>
            </p:custDataLst>
          </p:nvPr>
        </p:nvSpPr>
        <p:spPr/>
        <p:txBody>
          <a:bodyPr/>
          <a:lstStyle/>
          <a:p>
            <a:r>
              <a:rPr lang="fr-CA" dirty="0"/>
              <a:t>Pyramide des effets sur la santé</a:t>
            </a:r>
          </a:p>
        </p:txBody>
      </p:sp>
      <p:sp>
        <p:nvSpPr>
          <p:cNvPr id="3" name="Content Placeholder 2"/>
          <p:cNvSpPr>
            <a:spLocks noGrp="1"/>
          </p:cNvSpPr>
          <p:nvPr>
            <p:ph idx="1"/>
            <p:custDataLst>
              <p:tags r:id="rId3"/>
            </p:custDataLst>
          </p:nvPr>
        </p:nvSpPr>
        <p:spPr>
          <a:xfrm>
            <a:off x="457200" y="1417637"/>
            <a:ext cx="8229600" cy="4531643"/>
          </a:xfrm>
        </p:spPr>
        <p:txBody>
          <a:bodyPr>
            <a:normAutofit fontScale="85000" lnSpcReduction="20000"/>
          </a:bodyPr>
          <a:lstStyle/>
          <a:p>
            <a:r>
              <a:rPr lang="fr-CA" dirty="0"/>
              <a:t>Les choix en matière de santé sont influencés par des facteurs qui échappent au contrôle de l’individu </a:t>
            </a:r>
            <a:r>
              <a:rPr lang="fr-CA" sz="1600" dirty="0"/>
              <a:t>(</a:t>
            </a:r>
            <a:r>
              <a:rPr lang="fr-CA" sz="1600" dirty="0" err="1"/>
              <a:t>Frieden</a:t>
            </a:r>
            <a:r>
              <a:rPr lang="fr-CA" sz="1600" dirty="0"/>
              <a:t>, 2010)</a:t>
            </a:r>
          </a:p>
          <a:p>
            <a:r>
              <a:rPr lang="fr-CA" dirty="0"/>
              <a:t>Effet maximal de la santé publique = minimum d’action requise des personnes</a:t>
            </a:r>
          </a:p>
          <a:p>
            <a:pPr marL="0" indent="0">
              <a:buNone/>
            </a:pPr>
            <a:endParaRPr lang="fr-CA" dirty="0"/>
          </a:p>
          <a:p>
            <a:pPr lvl="1"/>
            <a:endParaRPr lang="fr-CA" dirty="0">
              <a:sym typeface="Wingdings" pitchFamily="2" charset="2"/>
            </a:endParaRPr>
          </a:p>
          <a:p>
            <a:pPr marL="457200" lvl="1" indent="0" algn="ctr">
              <a:buNone/>
            </a:pPr>
            <a:r>
              <a:rPr lang="fr-CA" dirty="0">
                <a:sym typeface="Wingdings" pitchFamily="2" charset="2"/>
              </a:rPr>
              <a:t>Éducation</a:t>
            </a:r>
          </a:p>
          <a:p>
            <a:pPr marL="457200" lvl="1" indent="0" algn="ctr">
              <a:buNone/>
            </a:pPr>
            <a:r>
              <a:rPr lang="fr-CA" dirty="0">
                <a:sym typeface="Wingdings" pitchFamily="2" charset="2"/>
              </a:rPr>
              <a:t>Intervention clinique</a:t>
            </a:r>
          </a:p>
          <a:p>
            <a:pPr marL="457200" lvl="1" indent="0" algn="ctr">
              <a:buNone/>
            </a:pPr>
            <a:r>
              <a:rPr lang="fr-CA" dirty="0">
                <a:sym typeface="Wingdings" pitchFamily="2" charset="2"/>
              </a:rPr>
              <a:t>Intervention à long terme</a:t>
            </a:r>
          </a:p>
          <a:p>
            <a:pPr marL="457200" lvl="1" indent="0" algn="ctr">
              <a:buNone/>
            </a:pPr>
            <a:r>
              <a:rPr lang="fr-CA" dirty="0">
                <a:sym typeface="Wingdings" pitchFamily="2" charset="2"/>
              </a:rPr>
              <a:t>Contexte du choix par défaut</a:t>
            </a:r>
          </a:p>
          <a:p>
            <a:pPr marL="457200" lvl="1" indent="0" algn="ctr">
              <a:buNone/>
            </a:pPr>
            <a:r>
              <a:rPr lang="fr-CA" dirty="0"/>
              <a:t>Déterminants socioéconomiques de la santé</a:t>
            </a:r>
          </a:p>
        </p:txBody>
      </p:sp>
      <p:sp>
        <p:nvSpPr>
          <p:cNvPr id="10" name="Up Arrow 9"/>
          <p:cNvSpPr/>
          <p:nvPr>
            <p:custDataLst>
              <p:tags r:id="rId4"/>
            </p:custDataLst>
          </p:nvPr>
        </p:nvSpPr>
        <p:spPr>
          <a:xfrm>
            <a:off x="76200" y="3284984"/>
            <a:ext cx="1066800" cy="2230760"/>
          </a:xfrm>
          <a:prstGeom prst="upArrow">
            <a:avLst/>
          </a:prstGeom>
          <a:solidFill>
            <a:srgbClr val="0070C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CA" sz="2400" dirty="0">
                <a:solidFill>
                  <a:schemeClr val="bg1"/>
                </a:solidFill>
              </a:rPr>
              <a:t>EFFORT</a:t>
            </a:r>
          </a:p>
        </p:txBody>
      </p:sp>
      <p:sp>
        <p:nvSpPr>
          <p:cNvPr id="8" name="Up Arrow 7"/>
          <p:cNvSpPr/>
          <p:nvPr>
            <p:custDataLst>
              <p:tags r:id="rId5"/>
            </p:custDataLst>
          </p:nvPr>
        </p:nvSpPr>
        <p:spPr>
          <a:xfrm rot="10800000">
            <a:off x="8001000" y="3284984"/>
            <a:ext cx="1066800" cy="2230760"/>
          </a:xfrm>
          <a:prstGeom prst="upArrow">
            <a:avLst/>
          </a:prstGeom>
          <a:solidFill>
            <a:srgbClr val="0070C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CA" sz="2400" dirty="0">
                <a:solidFill>
                  <a:schemeClr val="bg1"/>
                </a:solidFill>
              </a:rPr>
              <a:t>EFFET</a:t>
            </a:r>
          </a:p>
        </p:txBody>
      </p:sp>
    </p:spTree>
    <p:extLst>
      <p:ext uri="{BB962C8B-B14F-4D97-AF65-F5344CB8AC3E}">
        <p14:creationId xmlns:p14="http://schemas.microsoft.com/office/powerpoint/2010/main" val="670439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a:t>Politiques publiques favorables à la santé</a:t>
            </a:r>
          </a:p>
        </p:txBody>
      </p:sp>
      <p:sp>
        <p:nvSpPr>
          <p:cNvPr id="3" name="Content Placeholder 2"/>
          <p:cNvSpPr>
            <a:spLocks noGrp="1"/>
          </p:cNvSpPr>
          <p:nvPr>
            <p:ph idx="1"/>
            <p:custDataLst>
              <p:tags r:id="rId2"/>
            </p:custDataLst>
          </p:nvPr>
        </p:nvSpPr>
        <p:spPr/>
        <p:txBody>
          <a:bodyPr>
            <a:normAutofit/>
          </a:bodyPr>
          <a:lstStyle/>
          <a:p>
            <a:endParaRPr lang="fr-CA" dirty="0"/>
          </a:p>
          <a:p>
            <a:pPr marL="0" indent="0" algn="ctr">
              <a:buNone/>
            </a:pPr>
            <a:r>
              <a:rPr lang="fr-CA" dirty="0"/>
              <a:t>Politiques qui améliorent la santé en s’attaquant aux déterminants sociaux, économiques et environnementaux de la santé</a:t>
            </a:r>
          </a:p>
          <a:p>
            <a:pPr marL="0" indent="0">
              <a:buNone/>
            </a:pPr>
            <a:endParaRPr lang="fr-CA" dirty="0"/>
          </a:p>
          <a:p>
            <a:pPr marL="0" indent="0">
              <a:buNone/>
            </a:pPr>
            <a:endParaRPr lang="fr-CA" dirty="0">
              <a:hlinkClick r:id="rId5"/>
            </a:endParaRPr>
          </a:p>
          <a:p>
            <a:pPr marL="0" indent="0" algn="r">
              <a:buNone/>
            </a:pPr>
            <a:r>
              <a:rPr lang="fr-CA" sz="2000" dirty="0">
                <a:hlinkClick r:id="rId5"/>
              </a:rPr>
              <a:t>www.ncchpp.ca</a:t>
            </a:r>
            <a:r>
              <a:rPr lang="fr-CA" sz="2000" dirty="0"/>
              <a:t> </a:t>
            </a:r>
          </a:p>
          <a:p>
            <a:endParaRPr lang="fr-CA" dirty="0"/>
          </a:p>
          <a:p>
            <a:endParaRPr lang="fr-CA" dirty="0"/>
          </a:p>
        </p:txBody>
      </p:sp>
    </p:spTree>
    <p:extLst>
      <p:ext uri="{BB962C8B-B14F-4D97-AF65-F5344CB8AC3E}">
        <p14:creationId xmlns:p14="http://schemas.microsoft.com/office/powerpoint/2010/main" val="1428547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custDataLst>
              <p:tags r:id="rId1"/>
            </p:custDataLst>
          </p:nvPr>
        </p:nvSpPr>
        <p:spPr/>
        <p:txBody>
          <a:bodyPr>
            <a:normAutofit fontScale="90000"/>
          </a:bodyPr>
          <a:lstStyle/>
          <a:p>
            <a:r>
              <a:rPr lang="fr-CA" dirty="0"/>
              <a:t>Les pratiques en santé publique</a:t>
            </a:r>
            <a:r>
              <a:rPr lang="fr-CA" dirty="0">
                <a:solidFill>
                  <a:srgbClr val="CC66FF"/>
                </a:solidFill>
              </a:rPr>
              <a:t> </a:t>
            </a:r>
            <a:r>
              <a:rPr lang="fr-CA" dirty="0">
                <a:solidFill>
                  <a:srgbClr val="4F81BD"/>
                </a:solidFill>
              </a:rPr>
              <a:t>évoluent</a:t>
            </a:r>
          </a:p>
        </p:txBody>
      </p:sp>
      <p:pic>
        <p:nvPicPr>
          <p:cNvPr id="6" name="Content Placeholder 8"/>
          <p:cNvPicPr>
            <a:picLocks noGrp="1" noChangeAspect="1"/>
          </p:cNvPicPr>
          <p:nvPr>
            <p:ph sz="half" idx="1"/>
            <p:custDataLst>
              <p:tags r:id="rId2"/>
            </p:custDataLst>
          </p:nvPr>
        </p:nvPicPr>
        <p:blipFill rotWithShape="1">
          <a:blip r:embed="rId7" cstate="screen">
            <a:extLst>
              <a:ext uri="{28A0092B-C50C-407E-A947-70E740481C1C}">
                <a14:useLocalDpi xmlns:a14="http://schemas.microsoft.com/office/drawing/2010/main" val="0"/>
              </a:ext>
            </a:extLst>
          </a:blip>
          <a:srcRect/>
          <a:stretch/>
        </p:blipFill>
        <p:spPr>
          <a:xfrm>
            <a:off x="457200" y="1772816"/>
            <a:ext cx="3473390" cy="2880320"/>
          </a:xfrm>
          <a:prstGeom prst="rect">
            <a:avLst/>
          </a:prstGeom>
          <a:ln>
            <a:noFill/>
          </a:ln>
          <a:effectLst>
            <a:outerShdw blurRad="190500" algn="tl" rotWithShape="0">
              <a:srgbClr val="000000">
                <a:alpha val="70000"/>
              </a:srgbClr>
            </a:outerShdw>
          </a:effectLst>
        </p:spPr>
      </p:pic>
      <p:sp>
        <p:nvSpPr>
          <p:cNvPr id="5" name="Content Placeholder 4"/>
          <p:cNvSpPr>
            <a:spLocks noGrp="1"/>
          </p:cNvSpPr>
          <p:nvPr>
            <p:ph sz="half" idx="2"/>
            <p:custDataLst>
              <p:tags r:id="rId3"/>
            </p:custDataLst>
          </p:nvPr>
        </p:nvSpPr>
        <p:spPr>
          <a:xfrm>
            <a:off x="4211960" y="1600201"/>
            <a:ext cx="4608512" cy="4349080"/>
          </a:xfrm>
        </p:spPr>
        <p:txBody>
          <a:bodyPr>
            <a:normAutofit/>
          </a:bodyPr>
          <a:lstStyle/>
          <a:p>
            <a:r>
              <a:rPr lang="fr-CA" dirty="0"/>
              <a:t>Se concentrent davantage sur les structures et les systèmes plutôt que sur les personnes</a:t>
            </a:r>
          </a:p>
          <a:p>
            <a:r>
              <a:rPr lang="fr-CA" dirty="0">
                <a:sym typeface="Wingdings" pitchFamily="2" charset="2"/>
              </a:rPr>
              <a:t>Font des choix santé des choix faciles</a:t>
            </a:r>
          </a:p>
          <a:p>
            <a:r>
              <a:rPr lang="fr-CA" dirty="0">
                <a:sym typeface="Wingdings" pitchFamily="2" charset="2"/>
              </a:rPr>
              <a:t>S’attaquent aux causes premières</a:t>
            </a:r>
          </a:p>
          <a:p>
            <a:r>
              <a:rPr lang="fr-CA" dirty="0">
                <a:sym typeface="Wingdings" pitchFamily="2" charset="2"/>
              </a:rPr>
              <a:t>DSS et équité en santé</a:t>
            </a:r>
          </a:p>
        </p:txBody>
      </p:sp>
      <p:sp>
        <p:nvSpPr>
          <p:cNvPr id="7" name="TextBox 6">
            <a:extLst>
              <a:ext uri="{FF2B5EF4-FFF2-40B4-BE49-F238E27FC236}">
                <a16:creationId xmlns="" xmlns:a16="http://schemas.microsoft.com/office/drawing/2014/main" id="{6C227349-AD02-4927-A3B4-F5B04131C240}"/>
              </a:ext>
            </a:extLst>
          </p:cNvPr>
          <p:cNvSpPr txBox="1"/>
          <p:nvPr>
            <p:custDataLst>
              <p:tags r:id="rId4"/>
            </p:custDataLst>
          </p:nvPr>
        </p:nvSpPr>
        <p:spPr>
          <a:xfrm>
            <a:off x="1763688" y="4653136"/>
            <a:ext cx="2166902" cy="276999"/>
          </a:xfrm>
          <a:prstGeom prst="rect">
            <a:avLst/>
          </a:prstGeom>
          <a:noFill/>
        </p:spPr>
        <p:txBody>
          <a:bodyPr wrap="square" rtlCol="0">
            <a:spAutoFit/>
          </a:bodyPr>
          <a:lstStyle/>
          <a:p>
            <a:pPr algn="r"/>
            <a:r>
              <a:rPr lang="fr-CA" sz="1200">
                <a:solidFill>
                  <a:schemeClr val="tx2"/>
                </a:solidFill>
              </a:rPr>
              <a:t>Photo : Karen Rideout</a:t>
            </a:r>
          </a:p>
        </p:txBody>
      </p:sp>
    </p:spTree>
    <p:extLst>
      <p:ext uri="{BB962C8B-B14F-4D97-AF65-F5344CB8AC3E}">
        <p14:creationId xmlns:p14="http://schemas.microsoft.com/office/powerpoint/2010/main" val="3471790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custDataLst>
              <p:tags r:id="rId1"/>
            </p:custDataLst>
          </p:nvPr>
        </p:nvSpPr>
        <p:spPr/>
        <p:txBody>
          <a:bodyPr>
            <a:normAutofit fontScale="90000"/>
          </a:bodyPr>
          <a:lstStyle/>
          <a:p>
            <a:r>
              <a:rPr lang="fr-CA" dirty="0"/>
              <a:t>Le rôle de </a:t>
            </a:r>
            <a:r>
              <a:rPr lang="fr-CA" dirty="0">
                <a:solidFill>
                  <a:srgbClr val="4F81BD"/>
                </a:solidFill>
              </a:rPr>
              <a:t>la santé publique environnementale évolue</a:t>
            </a:r>
          </a:p>
        </p:txBody>
      </p:sp>
      <p:pic>
        <p:nvPicPr>
          <p:cNvPr id="6" name="Picture 2"/>
          <p:cNvPicPr>
            <a:picLocks noGrp="1" noChangeAspect="1" noChangeArrowheads="1"/>
          </p:cNvPicPr>
          <p:nvPr>
            <p:ph sz="half" idx="1"/>
            <p:custDataLst>
              <p:tags r:id="rId2"/>
            </p:custDataLst>
          </p:nvPr>
        </p:nvPicPr>
        <p:blipFill rotWithShape="1">
          <a:blip r:embed="rId7" cstate="screen">
            <a:extLst>
              <a:ext uri="{BEBA8EAE-BF5A-486C-A8C5-ECC9F3942E4B}">
                <a14:imgProps xmlns:a14="http://schemas.microsoft.com/office/drawing/2010/main">
                  <a14:imgLayer r:embed="rId8">
                    <a14:imgEffect>
                      <a14:colorTemperature colorTemp="5900"/>
                    </a14:imgEffect>
                    <a14:imgEffect>
                      <a14:saturation sat="200000"/>
                    </a14:imgEffect>
                  </a14:imgLayer>
                </a14:imgProps>
              </a:ext>
              <a:ext uri="{28A0092B-C50C-407E-A947-70E740481C1C}">
                <a14:useLocalDpi xmlns:a14="http://schemas.microsoft.com/office/drawing/2010/main" val="0"/>
              </a:ext>
            </a:extLst>
          </a:blip>
          <a:srcRect b="-750"/>
          <a:stretch/>
        </p:blipFill>
        <p:spPr>
          <a:xfrm>
            <a:off x="457200" y="1772816"/>
            <a:ext cx="3240360" cy="2592288"/>
          </a:xfrm>
          <a:prstGeom prst="rect">
            <a:avLst/>
          </a:prstGeom>
          <a:ln>
            <a:noFill/>
          </a:ln>
          <a:effectLst>
            <a:outerShdw blurRad="190500" algn="tl" rotWithShape="0">
              <a:srgbClr val="000000">
                <a:alpha val="70000"/>
              </a:srgbClr>
            </a:outerShdw>
          </a:effectLst>
        </p:spPr>
      </p:pic>
      <p:sp>
        <p:nvSpPr>
          <p:cNvPr id="5" name="Content Placeholder 4"/>
          <p:cNvSpPr>
            <a:spLocks noGrp="1"/>
          </p:cNvSpPr>
          <p:nvPr>
            <p:ph sz="half" idx="2"/>
            <p:custDataLst>
              <p:tags r:id="rId3"/>
            </p:custDataLst>
          </p:nvPr>
        </p:nvSpPr>
        <p:spPr>
          <a:xfrm>
            <a:off x="3923928" y="1600201"/>
            <a:ext cx="4896544" cy="4349080"/>
          </a:xfrm>
        </p:spPr>
        <p:txBody>
          <a:bodyPr>
            <a:normAutofit lnSpcReduction="10000"/>
          </a:bodyPr>
          <a:lstStyle/>
          <a:p>
            <a:r>
              <a:rPr lang="fr-CA" dirty="0"/>
              <a:t>Utilisation réfléchie des méthodes d’application des lois avec une vue d’ensemble</a:t>
            </a:r>
          </a:p>
          <a:p>
            <a:r>
              <a:rPr lang="fr-CA" dirty="0"/>
              <a:t>Moins de recours aux méthodes d’application des lois, et plus de soutien aux pratiques favorables à la santé </a:t>
            </a:r>
          </a:p>
          <a:p>
            <a:r>
              <a:rPr lang="fr-CA" dirty="0"/>
              <a:t>Utilisation de pratiques locales pour élaborer des politiques?</a:t>
            </a:r>
          </a:p>
          <a:p>
            <a:endParaRPr lang="fr-CA" dirty="0"/>
          </a:p>
          <a:p>
            <a:endParaRPr lang="fr-CA" dirty="0"/>
          </a:p>
          <a:p>
            <a:endParaRPr lang="fr-CA" dirty="0"/>
          </a:p>
        </p:txBody>
      </p:sp>
      <p:sp>
        <p:nvSpPr>
          <p:cNvPr id="8" name="TextBox 7">
            <a:extLst>
              <a:ext uri="{FF2B5EF4-FFF2-40B4-BE49-F238E27FC236}">
                <a16:creationId xmlns="" xmlns:a16="http://schemas.microsoft.com/office/drawing/2014/main" id="{FD6C3C6B-0E2D-43E7-A7B3-9B19ED4912A1}"/>
              </a:ext>
            </a:extLst>
          </p:cNvPr>
          <p:cNvSpPr txBox="1"/>
          <p:nvPr>
            <p:custDataLst>
              <p:tags r:id="rId4"/>
            </p:custDataLst>
          </p:nvPr>
        </p:nvSpPr>
        <p:spPr>
          <a:xfrm>
            <a:off x="1530658" y="4365104"/>
            <a:ext cx="2166902" cy="276999"/>
          </a:xfrm>
          <a:prstGeom prst="rect">
            <a:avLst/>
          </a:prstGeom>
          <a:noFill/>
        </p:spPr>
        <p:txBody>
          <a:bodyPr wrap="square" rtlCol="0">
            <a:spAutoFit/>
          </a:bodyPr>
          <a:lstStyle/>
          <a:p>
            <a:pPr algn="r"/>
            <a:r>
              <a:rPr lang="fr-CA" sz="1200" dirty="0">
                <a:solidFill>
                  <a:schemeClr val="tx2"/>
                </a:solidFill>
              </a:rPr>
              <a:t>Photo : Karen </a:t>
            </a:r>
            <a:r>
              <a:rPr lang="fr-CA" sz="1200" dirty="0" err="1">
                <a:solidFill>
                  <a:schemeClr val="tx2"/>
                </a:solidFill>
              </a:rPr>
              <a:t>Rideout</a:t>
            </a:r>
            <a:endParaRPr lang="fr-CA" sz="1200" dirty="0">
              <a:solidFill>
                <a:schemeClr val="tx2"/>
              </a:solidFill>
            </a:endParaRPr>
          </a:p>
        </p:txBody>
      </p:sp>
    </p:spTree>
    <p:extLst>
      <p:ext uri="{BB962C8B-B14F-4D97-AF65-F5344CB8AC3E}">
        <p14:creationId xmlns:p14="http://schemas.microsoft.com/office/powerpoint/2010/main" val="3665400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818566" y="4166269"/>
            <a:ext cx="7988550" cy="1689099"/>
          </a:xfrm>
        </p:spPr>
        <p:txBody>
          <a:bodyPr>
            <a:normAutofit fontScale="90000"/>
          </a:bodyPr>
          <a:lstStyle/>
          <a:p>
            <a:r>
              <a:rPr lang="fr-CA" dirty="0"/>
              <a:t>Façons d’intégrer une perspective d’équité AUX pratiques de santé publique environnementale</a:t>
            </a:r>
          </a:p>
        </p:txBody>
      </p:sp>
    </p:spTree>
    <p:extLst>
      <p:ext uri="{BB962C8B-B14F-4D97-AF65-F5344CB8AC3E}">
        <p14:creationId xmlns:p14="http://schemas.microsoft.com/office/powerpoint/2010/main" val="1798487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dirty="0"/>
              <a:t>Repenser « l’environnement »</a:t>
            </a:r>
          </a:p>
        </p:txBody>
      </p:sp>
      <p:graphicFrame>
        <p:nvGraphicFramePr>
          <p:cNvPr id="4" name="Content Placeholder 3"/>
          <p:cNvGraphicFramePr>
            <a:graphicFrameLocks noGrp="1"/>
          </p:cNvGraphicFramePr>
          <p:nvPr>
            <p:ph idx="1"/>
            <p:custDataLst>
              <p:tags r:id="rId2"/>
            </p:custDataLst>
            <p:extLst>
              <p:ext uri="{D42A27DB-BD31-4B8C-83A1-F6EECF244321}">
                <p14:modId xmlns:p14="http://schemas.microsoft.com/office/powerpoint/2010/main" val="3688560995"/>
              </p:ext>
            </p:extLst>
          </p:nvPr>
        </p:nvGraphicFramePr>
        <p:xfrm>
          <a:off x="457200" y="1124744"/>
          <a:ext cx="8229600" cy="452596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Rectangle 4"/>
          <p:cNvSpPr/>
          <p:nvPr>
            <p:custDataLst>
              <p:tags r:id="rId3"/>
            </p:custDataLst>
          </p:nvPr>
        </p:nvSpPr>
        <p:spPr>
          <a:xfrm>
            <a:off x="2260497" y="5695681"/>
            <a:ext cx="6883503"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Barnett </a:t>
            </a:r>
            <a:r>
              <a:rPr lang="fr-CA" sz="1200" dirty="0">
                <a:solidFill>
                  <a:prstClr val="black"/>
                </a:solidFill>
                <a:latin typeface="Arial" panose="020B0604020202020204" pitchFamily="34" charset="0"/>
                <a:cs typeface="Arial" panose="020B0604020202020204" pitchFamily="34" charset="0"/>
              </a:rPr>
              <a:t>et</a:t>
            </a:r>
            <a:r>
              <a:rPr kumimoji="0" lang="fr-CA"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Casper, 2001 </a:t>
            </a:r>
            <a:r>
              <a:rPr kumimoji="0" lang="fr-CA" sz="1200" b="0" i="0" u="sng"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hlinkClick r:id="rId11"/>
              </a:rPr>
              <a:t>http://www.ncbi.nlm.nih.gov/pmc/articles/PMC1446600/pdf/11249033.pdf</a:t>
            </a:r>
            <a:endParaRPr kumimoji="0" lang="fr-CA"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40517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733646"/>
            <a:ext cx="8229600" cy="1238768"/>
          </a:xfrm>
        </p:spPr>
        <p:txBody>
          <a:bodyPr>
            <a:noAutofit/>
          </a:bodyPr>
          <a:lstStyle/>
          <a:p>
            <a:r>
              <a:rPr lang="fr-CA" dirty="0">
                <a:solidFill>
                  <a:srgbClr val="4F81BD"/>
                </a:solidFill>
              </a:rPr>
              <a:t>Vers une santé environnementale axée sur l’équité </a:t>
            </a:r>
            <a:r>
              <a:rPr lang="fr-CA" dirty="0"/>
              <a:t/>
            </a:r>
            <a:br>
              <a:rPr lang="fr-CA" dirty="0"/>
            </a:br>
            <a:endParaRPr lang="fr-CA" dirty="0"/>
          </a:p>
        </p:txBody>
      </p:sp>
      <p:pic>
        <p:nvPicPr>
          <p:cNvPr id="3074" name="Picture 2"/>
          <p:cNvPicPr>
            <a:picLocks noGrp="1" noChangeAspect="1" noChangeArrowheads="1"/>
          </p:cNvPicPr>
          <p:nvPr>
            <p:ph idx="1"/>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80025" y="2204864"/>
            <a:ext cx="9028479" cy="2885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rrow: Right 2">
            <a:extLst>
              <a:ext uri="{FF2B5EF4-FFF2-40B4-BE49-F238E27FC236}">
                <a16:creationId xmlns="" xmlns:a16="http://schemas.microsoft.com/office/drawing/2014/main" id="{9637DC41-6515-4D89-8129-9DE994010163}"/>
              </a:ext>
            </a:extLst>
          </p:cNvPr>
          <p:cNvSpPr/>
          <p:nvPr>
            <p:custDataLst>
              <p:tags r:id="rId3"/>
            </p:custDataLst>
          </p:nvPr>
        </p:nvSpPr>
        <p:spPr>
          <a:xfrm rot="1060901">
            <a:off x="1768558" y="2082137"/>
            <a:ext cx="6310450" cy="3384376"/>
          </a:xfrm>
          <a:prstGeom prst="rightArrow">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57835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dirty="0"/>
              <a:t>S’attaquer aux iniquités</a:t>
            </a:r>
          </a:p>
        </p:txBody>
      </p:sp>
      <p:pic>
        <p:nvPicPr>
          <p:cNvPr id="5" name="Content Placeholder 4"/>
          <p:cNvPicPr>
            <a:picLocks noGrp="1" noChangeAspect="1"/>
          </p:cNvPicPr>
          <p:nvPr>
            <p:ph idx="1"/>
            <p:custDataLst>
              <p:tags r:id="rId2"/>
            </p:custDataLst>
          </p:nvPr>
        </p:nvPicPr>
        <p:blipFill>
          <a:blip r:embed="rId5" cstate="screen">
            <a:extLst>
              <a:ext uri="{28A0092B-C50C-407E-A947-70E740481C1C}">
                <a14:useLocalDpi xmlns:a14="http://schemas.microsoft.com/office/drawing/2010/main" val="0"/>
              </a:ext>
            </a:extLst>
          </a:blip>
          <a:stretch>
            <a:fillRect/>
          </a:stretch>
        </p:blipFill>
        <p:spPr>
          <a:xfrm>
            <a:off x="457200" y="1628800"/>
            <a:ext cx="8229600" cy="4217527"/>
          </a:xfrm>
        </p:spPr>
      </p:pic>
    </p:spTree>
    <p:extLst>
      <p:ext uri="{BB962C8B-B14F-4D97-AF65-F5344CB8AC3E}">
        <p14:creationId xmlns:p14="http://schemas.microsoft.com/office/powerpoint/2010/main" val="1737028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sz="2700" b="1" dirty="0">
                <a:solidFill>
                  <a:srgbClr val="002060"/>
                </a:solidFill>
                <a:latin typeface="Arial" panose="020B0604020202020204" pitchFamily="34" charset="0"/>
                <a:cs typeface="Arial" panose="020B0604020202020204" pitchFamily="34" charset="0"/>
              </a:rPr>
              <a:t>Capacité à faire progresser l’équité en santé publique environnementale</a:t>
            </a:r>
          </a:p>
        </p:txBody>
      </p:sp>
      <p:graphicFrame>
        <p:nvGraphicFramePr>
          <p:cNvPr id="6" name="Content Placeholder 5"/>
          <p:cNvGraphicFramePr>
            <a:graphicFrameLocks noGrp="1"/>
          </p:cNvGraphicFramePr>
          <p:nvPr>
            <p:ph idx="1"/>
            <p:custDataLst>
              <p:tags r:id="rId2"/>
            </p:custDataLst>
            <p:extLst>
              <p:ext uri="{D42A27DB-BD31-4B8C-83A1-F6EECF244321}">
                <p14:modId xmlns:p14="http://schemas.microsoft.com/office/powerpoint/2010/main" val="1606575802"/>
              </p:ext>
            </p:extLst>
          </p:nvPr>
        </p:nvGraphicFramePr>
        <p:xfrm>
          <a:off x="457200" y="1577752"/>
          <a:ext cx="8229600" cy="35074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6"/>
          <p:cNvPicPr>
            <a:picLocks noChangeAspect="1"/>
          </p:cNvPicPr>
          <p:nvPr>
            <p:custDataLst>
              <p:tags r:id="rId3"/>
            </p:custDataLst>
          </p:nvPr>
        </p:nvPicPr>
        <p:blipFill>
          <a:blip r:embed="rId12" cstate="screen">
            <a:extLst>
              <a:ext uri="{28A0092B-C50C-407E-A947-70E740481C1C}">
                <a14:useLocalDpi xmlns:a14="http://schemas.microsoft.com/office/drawing/2010/main" val="0"/>
              </a:ext>
            </a:extLst>
          </a:blip>
          <a:stretch>
            <a:fillRect/>
          </a:stretch>
        </p:blipFill>
        <p:spPr>
          <a:xfrm>
            <a:off x="1065421" y="1700808"/>
            <a:ext cx="367130" cy="920700"/>
          </a:xfrm>
          <a:prstGeom prst="rect">
            <a:avLst/>
          </a:prstGeom>
        </p:spPr>
      </p:pic>
      <p:sp>
        <p:nvSpPr>
          <p:cNvPr id="3" name="Rectangle 2"/>
          <p:cNvSpPr/>
          <p:nvPr>
            <p:custDataLst>
              <p:tags r:id="rId4"/>
            </p:custDataLst>
          </p:nvPr>
        </p:nvSpPr>
        <p:spPr>
          <a:xfrm>
            <a:off x="179512" y="5287852"/>
            <a:ext cx="8784976" cy="338554"/>
          </a:xfrm>
          <a:prstGeom prst="rect">
            <a:avLst/>
          </a:prstGeom>
        </p:spPr>
        <p:txBody>
          <a:bodyPr wrap="square">
            <a:spAutoFit/>
          </a:bodyPr>
          <a:lstStyle/>
          <a:p>
            <a:pPr algn="ctr"/>
            <a:r>
              <a:rPr lang="fr-CA" sz="1600" dirty="0">
                <a:solidFill>
                  <a:schemeClr val="tx2"/>
                </a:solidFill>
                <a:hlinkClick r:id="rId13"/>
              </a:rPr>
              <a:t>http://www.bccdc.ca/health-professionals/professional-resources/health-equity-environmental-health</a:t>
            </a:r>
            <a:r>
              <a:rPr lang="fr-CA" sz="1600" dirty="0">
                <a:solidFill>
                  <a:schemeClr val="tx2"/>
                </a:solidFill>
              </a:rPr>
              <a:t> </a:t>
            </a:r>
          </a:p>
        </p:txBody>
      </p:sp>
    </p:spTree>
    <p:extLst>
      <p:ext uri="{BB962C8B-B14F-4D97-AF65-F5344CB8AC3E}">
        <p14:creationId xmlns:p14="http://schemas.microsoft.com/office/powerpoint/2010/main" val="341391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Objectifs</a:t>
            </a:r>
          </a:p>
        </p:txBody>
      </p:sp>
      <p:sp>
        <p:nvSpPr>
          <p:cNvPr id="4" name="Content Placeholder 3">
            <a:extLst>
              <a:ext uri="{FF2B5EF4-FFF2-40B4-BE49-F238E27FC236}">
                <a16:creationId xmlns="" xmlns:a16="http://schemas.microsoft.com/office/drawing/2014/main" id="{DC87D6C9-9DA3-4740-89FB-7F0EBDA1F194}"/>
              </a:ext>
            </a:extLst>
          </p:cNvPr>
          <p:cNvSpPr>
            <a:spLocks noGrp="1"/>
          </p:cNvSpPr>
          <p:nvPr>
            <p:ph idx="1"/>
            <p:custDataLst>
              <p:tags r:id="rId2"/>
            </p:custDataLst>
          </p:nvPr>
        </p:nvSpPr>
        <p:spPr/>
        <p:txBody>
          <a:bodyPr>
            <a:normAutofit fontScale="92500" lnSpcReduction="10000"/>
          </a:bodyPr>
          <a:lstStyle/>
          <a:p>
            <a:r>
              <a:rPr lang="fr-CA" dirty="0"/>
              <a:t>Passer en revue les liens qui unissent les concepts d’équité en santé et de déterminants sociaux de la santé à la santé publique environnementale appliquée</a:t>
            </a:r>
          </a:p>
          <a:p>
            <a:endParaRPr lang="fr-CA" dirty="0">
              <a:solidFill>
                <a:srgbClr val="00B050"/>
              </a:solidFill>
            </a:endParaRPr>
          </a:p>
          <a:p>
            <a:r>
              <a:rPr lang="fr-CA" dirty="0"/>
              <a:t>Explorer des moyens d’augmenter la capacité à agir en matière d’équité en santé applicables par les professionnels de la santé publique environnementale et par les organisations</a:t>
            </a:r>
          </a:p>
        </p:txBody>
      </p:sp>
    </p:spTree>
    <p:extLst>
      <p:ext uri="{BB962C8B-B14F-4D97-AF65-F5344CB8AC3E}">
        <p14:creationId xmlns:p14="http://schemas.microsoft.com/office/powerpoint/2010/main" val="272119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181423"/>
            <a:ext cx="8229600" cy="1143000"/>
          </a:xfrm>
        </p:spPr>
        <p:txBody>
          <a:bodyPr/>
          <a:lstStyle/>
          <a:p>
            <a:r>
              <a:rPr lang="fr-CA" dirty="0">
                <a:solidFill>
                  <a:srgbClr val="4F81BD"/>
                </a:solidFill>
              </a:rPr>
              <a:t>Leviers et obstacles</a:t>
            </a:r>
          </a:p>
        </p:txBody>
      </p:sp>
      <p:graphicFrame>
        <p:nvGraphicFramePr>
          <p:cNvPr id="18" name="Content Placeholder 17"/>
          <p:cNvGraphicFramePr>
            <a:graphicFrameLocks noGrp="1"/>
          </p:cNvGraphicFramePr>
          <p:nvPr>
            <p:ph idx="1"/>
            <p:custDataLst>
              <p:tags r:id="rId2"/>
            </p:custDataLst>
            <p:extLst>
              <p:ext uri="{D42A27DB-BD31-4B8C-83A1-F6EECF244321}">
                <p14:modId xmlns:p14="http://schemas.microsoft.com/office/powerpoint/2010/main" val="2750576102"/>
              </p:ext>
            </p:extLst>
          </p:nvPr>
        </p:nvGraphicFramePr>
        <p:xfrm>
          <a:off x="457200" y="1054754"/>
          <a:ext cx="8363272" cy="4644109"/>
        </p:xfrm>
        <a:graphic>
          <a:graphicData uri="http://schemas.openxmlformats.org/drawingml/2006/table">
            <a:tbl>
              <a:tblPr firstRow="1" firstCol="1" bandRow="1">
                <a:tableStyleId>{3C2FFA5D-87B4-456A-9821-1D502468CF0F}</a:tableStyleId>
              </a:tblPr>
              <a:tblGrid>
                <a:gridCol w="1576139">
                  <a:extLst>
                    <a:ext uri="{9D8B030D-6E8A-4147-A177-3AD203B41FA5}">
                      <a16:colId xmlns="" xmlns:a16="http://schemas.microsoft.com/office/drawing/2014/main" val="20000"/>
                    </a:ext>
                  </a:extLst>
                </a:gridCol>
                <a:gridCol w="3999376">
                  <a:extLst>
                    <a:ext uri="{9D8B030D-6E8A-4147-A177-3AD203B41FA5}">
                      <a16:colId xmlns="" xmlns:a16="http://schemas.microsoft.com/office/drawing/2014/main" val="20001"/>
                    </a:ext>
                  </a:extLst>
                </a:gridCol>
                <a:gridCol w="2787757">
                  <a:extLst>
                    <a:ext uri="{9D8B030D-6E8A-4147-A177-3AD203B41FA5}">
                      <a16:colId xmlns="" xmlns:a16="http://schemas.microsoft.com/office/drawing/2014/main" val="20002"/>
                    </a:ext>
                  </a:extLst>
                </a:gridCol>
              </a:tblGrid>
              <a:tr h="376413">
                <a:tc>
                  <a:txBody>
                    <a:bodyPr/>
                    <a:lstStyle/>
                    <a:p>
                      <a:endParaRPr lang="fr-CA" sz="1750" noProof="0" dirty="0">
                        <a:solidFill>
                          <a:schemeClr val="bg1"/>
                        </a:solidFill>
                      </a:endParaRPr>
                    </a:p>
                  </a:txBody>
                  <a:tcPr/>
                </a:tc>
                <a:tc>
                  <a:txBody>
                    <a:bodyPr/>
                    <a:lstStyle/>
                    <a:p>
                      <a:r>
                        <a:rPr lang="fr-CA" sz="1750" noProof="0" dirty="0"/>
                        <a:t>Leviers</a:t>
                      </a:r>
                      <a:endParaRPr lang="fr-CA" sz="1750" noProof="0" dirty="0">
                        <a:solidFill>
                          <a:schemeClr val="bg1"/>
                        </a:solidFill>
                      </a:endParaRPr>
                    </a:p>
                  </a:txBody>
                  <a:tcPr/>
                </a:tc>
                <a:tc>
                  <a:txBody>
                    <a:bodyPr/>
                    <a:lstStyle/>
                    <a:p>
                      <a:r>
                        <a:rPr lang="fr-CA" sz="1750" noProof="0"/>
                        <a:t>Obstacles</a:t>
                      </a:r>
                      <a:endParaRPr lang="fr-CA" sz="1750" noProof="0">
                        <a:solidFill>
                          <a:schemeClr val="bg1"/>
                        </a:solidFill>
                      </a:endParaRPr>
                    </a:p>
                  </a:txBody>
                  <a:tcPr/>
                </a:tc>
                <a:extLst>
                  <a:ext uri="{0D108BD9-81ED-4DB2-BD59-A6C34878D82A}">
                    <a16:rowId xmlns="" xmlns:a16="http://schemas.microsoft.com/office/drawing/2014/main" val="10000"/>
                  </a:ext>
                </a:extLst>
              </a:tr>
              <a:tr h="1535926">
                <a:tc>
                  <a:txBody>
                    <a:bodyPr/>
                    <a:lstStyle/>
                    <a:p>
                      <a:r>
                        <a:rPr lang="fr-CA" sz="1750" noProof="0"/>
                        <a:t>Individuels</a:t>
                      </a:r>
                      <a:endParaRPr lang="fr-CA" sz="1750" noProof="0">
                        <a:solidFill>
                          <a:schemeClr val="bg1"/>
                        </a:solidFill>
                      </a:endParaRPr>
                    </a:p>
                  </a:txBody>
                  <a:tcPr/>
                </a:tc>
                <a:tc>
                  <a:txBody>
                    <a:bodyPr/>
                    <a:lstStyle/>
                    <a:p>
                      <a:pPr marL="285750" lvl="0" indent="-285750" defTabSz="400050">
                        <a:lnSpc>
                          <a:spcPct val="90000"/>
                        </a:lnSpc>
                        <a:spcBef>
                          <a:spcPct val="0"/>
                        </a:spcBef>
                        <a:buFont typeface="Arial" panose="020B0604020202020204" pitchFamily="34" charset="0"/>
                        <a:buChar char="•"/>
                      </a:pPr>
                      <a:r>
                        <a:rPr lang="fr-CA" sz="1750" kern="1200" noProof="0" dirty="0"/>
                        <a:t>Pouvoirs discrétionnaires</a:t>
                      </a:r>
                    </a:p>
                    <a:p>
                      <a:pPr marL="285750" lvl="0" indent="-285750" defTabSz="400050">
                        <a:lnSpc>
                          <a:spcPct val="90000"/>
                        </a:lnSpc>
                        <a:spcBef>
                          <a:spcPct val="0"/>
                        </a:spcBef>
                        <a:buFont typeface="Arial" panose="020B0604020202020204" pitchFamily="34" charset="0"/>
                        <a:buChar char="•"/>
                      </a:pPr>
                      <a:r>
                        <a:rPr lang="fr-CA" sz="1750" kern="1200" noProof="0" dirty="0"/>
                        <a:t>Valeurs/principes/vision partagée de la promotion de la santé</a:t>
                      </a:r>
                    </a:p>
                    <a:p>
                      <a:pPr marL="285750" lvl="0" indent="-285750" defTabSz="400050">
                        <a:lnSpc>
                          <a:spcPct val="90000"/>
                        </a:lnSpc>
                        <a:spcBef>
                          <a:spcPct val="0"/>
                        </a:spcBef>
                        <a:buFont typeface="Arial" panose="020B0604020202020204" pitchFamily="34" charset="0"/>
                        <a:buChar char="•"/>
                      </a:pPr>
                      <a:r>
                        <a:rPr lang="fr-CA" sz="1750" kern="1200" noProof="0" dirty="0"/>
                        <a:t>Réseaux personnels importants</a:t>
                      </a:r>
                    </a:p>
                    <a:p>
                      <a:pPr marL="285750" lvl="0" indent="-285750" defTabSz="400050">
                        <a:lnSpc>
                          <a:spcPct val="90000"/>
                        </a:lnSpc>
                        <a:spcBef>
                          <a:spcPct val="0"/>
                        </a:spcBef>
                        <a:buFont typeface="Arial" panose="020B0604020202020204" pitchFamily="34" charset="0"/>
                        <a:buChar char="•"/>
                      </a:pPr>
                      <a:r>
                        <a:rPr lang="fr-CA" sz="1750" kern="1200" noProof="0" dirty="0"/>
                        <a:t>Compétences (formation et expérience)</a:t>
                      </a:r>
                      <a:endParaRPr lang="fr-CA" sz="1750" kern="1200" noProof="0" dirty="0">
                        <a:solidFill>
                          <a:schemeClr val="bg1"/>
                        </a:solidFill>
                      </a:endParaRPr>
                    </a:p>
                  </a:txBody>
                  <a:tcPr/>
                </a:tc>
                <a:tc>
                  <a:txBody>
                    <a:bodyPr/>
                    <a:lstStyle/>
                    <a:p>
                      <a:pPr marL="285750" lvl="0" indent="-285750" defTabSz="400050">
                        <a:lnSpc>
                          <a:spcPct val="90000"/>
                        </a:lnSpc>
                        <a:spcBef>
                          <a:spcPct val="0"/>
                        </a:spcBef>
                        <a:buFont typeface="Arial" panose="020B0604020202020204" pitchFamily="34" charset="0"/>
                        <a:buChar char="•"/>
                      </a:pPr>
                      <a:r>
                        <a:rPr lang="fr-CA" sz="1750" kern="1200" noProof="0" dirty="0">
                          <a:solidFill>
                            <a:schemeClr val="tx1"/>
                          </a:solidFill>
                        </a:rPr>
                        <a:t>Lacunes dans les connaissances</a:t>
                      </a:r>
                    </a:p>
                    <a:p>
                      <a:pPr marL="285750" lvl="0" indent="-285750" defTabSz="400050">
                        <a:lnSpc>
                          <a:spcPct val="90000"/>
                        </a:lnSpc>
                        <a:spcBef>
                          <a:spcPct val="0"/>
                        </a:spcBef>
                        <a:buFont typeface="Arial" panose="020B0604020202020204" pitchFamily="34" charset="0"/>
                        <a:buChar char="•"/>
                      </a:pPr>
                      <a:r>
                        <a:rPr lang="fr-CA" sz="1750" kern="1200" noProof="0" dirty="0">
                          <a:solidFill>
                            <a:schemeClr val="tx1"/>
                          </a:solidFill>
                        </a:rPr>
                        <a:t>Tensions entre promotion de la santé et application des lois </a:t>
                      </a:r>
                    </a:p>
                    <a:p>
                      <a:pPr marL="285750" lvl="0" indent="-285750" defTabSz="400050">
                        <a:lnSpc>
                          <a:spcPct val="90000"/>
                        </a:lnSpc>
                        <a:spcBef>
                          <a:spcPct val="0"/>
                        </a:spcBef>
                        <a:buFont typeface="Arial" panose="020B0604020202020204" pitchFamily="34" charset="0"/>
                        <a:buChar char="•"/>
                      </a:pPr>
                      <a:r>
                        <a:rPr lang="fr-CA" sz="1750" kern="1200" noProof="0" dirty="0">
                          <a:solidFill>
                            <a:schemeClr val="tx1"/>
                          </a:solidFill>
                        </a:rPr>
                        <a:t>Manque de soutien</a:t>
                      </a:r>
                    </a:p>
                  </a:txBody>
                  <a:tcPr/>
                </a:tc>
                <a:extLst>
                  <a:ext uri="{0D108BD9-81ED-4DB2-BD59-A6C34878D82A}">
                    <a16:rowId xmlns="" xmlns:a16="http://schemas.microsoft.com/office/drawing/2014/main" val="10001"/>
                  </a:ext>
                </a:extLst>
              </a:tr>
              <a:tr h="2713270">
                <a:tc>
                  <a:txBody>
                    <a:bodyPr/>
                    <a:lstStyle/>
                    <a:p>
                      <a:r>
                        <a:rPr lang="fr-CA" sz="1750" noProof="0"/>
                        <a:t>Systémiques</a:t>
                      </a:r>
                      <a:endParaRPr lang="fr-CA" sz="1750" noProof="0">
                        <a:solidFill>
                          <a:schemeClr val="bg1"/>
                        </a:solidFill>
                      </a:endParaRPr>
                    </a:p>
                  </a:txBody>
                  <a:tcPr/>
                </a:tc>
                <a:tc>
                  <a:txBody>
                    <a:bodyPr/>
                    <a:lstStyle/>
                    <a:p>
                      <a:pPr marL="285750" lvl="0" indent="-285750" defTabSz="400050">
                        <a:lnSpc>
                          <a:spcPct val="90000"/>
                        </a:lnSpc>
                        <a:spcBef>
                          <a:spcPct val="0"/>
                        </a:spcBef>
                        <a:buFont typeface="Arial" panose="020B0604020202020204" pitchFamily="34" charset="0"/>
                        <a:buChar char="•"/>
                      </a:pPr>
                      <a:r>
                        <a:rPr lang="fr-CA" sz="1750" kern="1200" noProof="0" dirty="0"/>
                        <a:t>Pouvoir législatif et politiques</a:t>
                      </a:r>
                    </a:p>
                    <a:p>
                      <a:pPr marL="285750" lvl="0" indent="-285750" defTabSz="400050">
                        <a:lnSpc>
                          <a:spcPct val="90000"/>
                        </a:lnSpc>
                        <a:spcBef>
                          <a:spcPct val="0"/>
                        </a:spcBef>
                        <a:buFont typeface="Arial" panose="020B0604020202020204" pitchFamily="34" charset="0"/>
                        <a:buChar char="•"/>
                      </a:pPr>
                      <a:r>
                        <a:rPr lang="fr-CA" sz="1750" kern="1200" noProof="0" dirty="0"/>
                        <a:t>Soutien et leadership dans l’organisation</a:t>
                      </a:r>
                    </a:p>
                    <a:p>
                      <a:pPr marL="285750" lvl="0" indent="-285750" defTabSz="400050">
                        <a:lnSpc>
                          <a:spcPct val="90000"/>
                        </a:lnSpc>
                        <a:spcBef>
                          <a:spcPct val="0"/>
                        </a:spcBef>
                        <a:buFont typeface="Arial" panose="020B0604020202020204" pitchFamily="34" charset="0"/>
                        <a:buChar char="•"/>
                      </a:pPr>
                      <a:r>
                        <a:rPr lang="fr-CA" sz="1750" kern="1200" noProof="0" dirty="0">
                          <a:solidFill>
                            <a:schemeClr val="tx1"/>
                          </a:solidFill>
                        </a:rPr>
                        <a:t>Structure organisationnelle</a:t>
                      </a:r>
                    </a:p>
                    <a:p>
                      <a:pPr marL="285750" lvl="0" indent="-285750" defTabSz="400050">
                        <a:lnSpc>
                          <a:spcPct val="90000"/>
                        </a:lnSpc>
                        <a:spcBef>
                          <a:spcPct val="0"/>
                        </a:spcBef>
                        <a:buFont typeface="Arial" panose="020B0604020202020204" pitchFamily="34" charset="0"/>
                        <a:buChar char="•"/>
                      </a:pPr>
                      <a:r>
                        <a:rPr lang="fr-CA" sz="1750" kern="1200" noProof="0" dirty="0">
                          <a:solidFill>
                            <a:schemeClr val="tx1"/>
                          </a:solidFill>
                        </a:rPr>
                        <a:t>Collaboration entre les agences et au sein de ces dernières</a:t>
                      </a:r>
                    </a:p>
                    <a:p>
                      <a:pPr marL="285750" lvl="0" indent="-285750" defTabSz="400050">
                        <a:lnSpc>
                          <a:spcPct val="90000"/>
                        </a:lnSpc>
                        <a:spcBef>
                          <a:spcPct val="0"/>
                        </a:spcBef>
                        <a:buFont typeface="Arial" panose="020B0604020202020204" pitchFamily="34" charset="0"/>
                        <a:buChar char="•"/>
                      </a:pPr>
                      <a:r>
                        <a:rPr lang="fr-CA" sz="1750" kern="1200" noProof="0" dirty="0">
                          <a:solidFill>
                            <a:schemeClr val="tx1"/>
                          </a:solidFill>
                        </a:rPr>
                        <a:t>Partenariats externes</a:t>
                      </a:r>
                    </a:p>
                    <a:p>
                      <a:pPr marL="285750" lvl="0" indent="-285750" defTabSz="400050">
                        <a:lnSpc>
                          <a:spcPct val="90000"/>
                        </a:lnSpc>
                        <a:spcBef>
                          <a:spcPct val="0"/>
                        </a:spcBef>
                        <a:buFont typeface="Arial" panose="020B0604020202020204" pitchFamily="34" charset="0"/>
                        <a:buChar char="•"/>
                      </a:pPr>
                      <a:r>
                        <a:rPr lang="fr-CA" sz="1750" kern="1200" noProof="0" dirty="0">
                          <a:solidFill>
                            <a:schemeClr val="tx1"/>
                          </a:solidFill>
                        </a:rPr>
                        <a:t>Stratégies et outils en matière d’équité</a:t>
                      </a:r>
                    </a:p>
                    <a:p>
                      <a:pPr marL="285750" lvl="0" indent="-285750" defTabSz="400050">
                        <a:lnSpc>
                          <a:spcPct val="90000"/>
                        </a:lnSpc>
                        <a:spcBef>
                          <a:spcPct val="0"/>
                        </a:spcBef>
                        <a:buFont typeface="Arial" panose="020B0604020202020204" pitchFamily="34" charset="0"/>
                        <a:buChar char="•"/>
                      </a:pPr>
                      <a:r>
                        <a:rPr lang="fr-CA" sz="1750" kern="1200" noProof="0" dirty="0">
                          <a:solidFill>
                            <a:schemeClr val="tx1"/>
                          </a:solidFill>
                        </a:rPr>
                        <a:t>Formation et renforcement des capacités</a:t>
                      </a:r>
                    </a:p>
                    <a:p>
                      <a:pPr marL="285750" lvl="0" indent="-285750" defTabSz="400050">
                        <a:lnSpc>
                          <a:spcPct val="90000"/>
                        </a:lnSpc>
                        <a:spcBef>
                          <a:spcPct val="0"/>
                        </a:spcBef>
                        <a:buFont typeface="Arial" panose="020B0604020202020204" pitchFamily="34" charset="0"/>
                        <a:buChar char="•"/>
                      </a:pPr>
                      <a:r>
                        <a:rPr lang="fr-CA" sz="1750" kern="1200" noProof="0" dirty="0">
                          <a:solidFill>
                            <a:schemeClr val="tx1"/>
                          </a:solidFill>
                        </a:rPr>
                        <a:t>Communication</a:t>
                      </a:r>
                    </a:p>
                  </a:txBody>
                  <a:tcPr/>
                </a:tc>
                <a:tc>
                  <a:txBody>
                    <a:bodyPr/>
                    <a:lstStyle/>
                    <a:p>
                      <a:pPr marL="285750" lvl="0" indent="-285750" defTabSz="400050">
                        <a:lnSpc>
                          <a:spcPct val="90000"/>
                        </a:lnSpc>
                        <a:spcBef>
                          <a:spcPct val="0"/>
                        </a:spcBef>
                        <a:buFont typeface="Arial" panose="020B0604020202020204" pitchFamily="34" charset="0"/>
                        <a:buChar char="•"/>
                      </a:pPr>
                      <a:r>
                        <a:rPr lang="fr-CA" sz="1750" kern="1200" noProof="0" dirty="0"/>
                        <a:t>Réglementation incomplète, peu claire ou inflexible</a:t>
                      </a:r>
                    </a:p>
                    <a:p>
                      <a:pPr marL="285750" lvl="0" indent="-285750" defTabSz="400050">
                        <a:lnSpc>
                          <a:spcPct val="90000"/>
                        </a:lnSpc>
                        <a:spcBef>
                          <a:spcPct val="0"/>
                        </a:spcBef>
                        <a:buFont typeface="Arial" panose="020B0604020202020204" pitchFamily="34" charset="0"/>
                        <a:buChar char="•"/>
                      </a:pPr>
                      <a:r>
                        <a:rPr lang="fr-CA" sz="1750" kern="1200" noProof="0" dirty="0"/>
                        <a:t>Processus relatifs aux politiques</a:t>
                      </a:r>
                    </a:p>
                    <a:p>
                      <a:pPr marL="285750" lvl="0" indent="-285750" defTabSz="400050">
                        <a:lnSpc>
                          <a:spcPct val="90000"/>
                        </a:lnSpc>
                        <a:spcBef>
                          <a:spcPct val="0"/>
                        </a:spcBef>
                        <a:buFont typeface="Arial" panose="020B0604020202020204" pitchFamily="34" charset="0"/>
                        <a:buChar char="•"/>
                      </a:pPr>
                      <a:r>
                        <a:rPr lang="fr-CA" sz="1750" kern="1200" noProof="0" dirty="0"/>
                        <a:t>Manque de ressources</a:t>
                      </a:r>
                      <a:endParaRPr lang="fr-CA" sz="1750" kern="1200" noProof="0" dirty="0">
                        <a:solidFill>
                          <a:schemeClr val="bg1"/>
                        </a:solidFill>
                      </a:endParaRPr>
                    </a:p>
                  </a:txBody>
                  <a:tcPr/>
                </a:tc>
                <a:extLst>
                  <a:ext uri="{0D108BD9-81ED-4DB2-BD59-A6C34878D82A}">
                    <a16:rowId xmlns="" xmlns:a16="http://schemas.microsoft.com/office/drawing/2014/main" val="10002"/>
                  </a:ext>
                </a:extLst>
              </a:tr>
            </a:tbl>
          </a:graphicData>
        </a:graphic>
      </p:graphicFrame>
      <p:sp>
        <p:nvSpPr>
          <p:cNvPr id="3" name="Rectangle 2">
            <a:extLst>
              <a:ext uri="{FF2B5EF4-FFF2-40B4-BE49-F238E27FC236}">
                <a16:creationId xmlns="" xmlns:a16="http://schemas.microsoft.com/office/drawing/2014/main" id="{C6587A98-D000-498B-B139-49B2FCC59C33}"/>
              </a:ext>
            </a:extLst>
          </p:cNvPr>
          <p:cNvSpPr/>
          <p:nvPr>
            <p:custDataLst>
              <p:tags r:id="rId3"/>
            </p:custDataLst>
          </p:nvPr>
        </p:nvSpPr>
        <p:spPr>
          <a:xfrm>
            <a:off x="174340" y="5698863"/>
            <a:ext cx="8928992" cy="307777"/>
          </a:xfrm>
          <a:prstGeom prst="rect">
            <a:avLst/>
          </a:prstGeom>
        </p:spPr>
        <p:txBody>
          <a:bodyPr wrap="square">
            <a:spAutoFit/>
          </a:bodyPr>
          <a:lstStyle/>
          <a:p>
            <a:pPr algn="ctr"/>
            <a:r>
              <a:rPr lang="fr-CA" sz="1400" dirty="0">
                <a:hlinkClick r:id="rId6"/>
              </a:rPr>
              <a:t>http://www.bccdc.ca/resource-gallery/Documents/Educational%20Materials/EH/BCCDC_facilitators-to-equity_web.pdf</a:t>
            </a:r>
            <a:r>
              <a:rPr lang="fr-CA" sz="1400" dirty="0"/>
              <a:t> </a:t>
            </a:r>
          </a:p>
        </p:txBody>
      </p:sp>
    </p:spTree>
    <p:extLst>
      <p:ext uri="{BB962C8B-B14F-4D97-AF65-F5344CB8AC3E}">
        <p14:creationId xmlns:p14="http://schemas.microsoft.com/office/powerpoint/2010/main" val="2130611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457201" y="990600"/>
            <a:ext cx="4098559" cy="4648200"/>
          </a:xfrm>
          <a:prstGeom prst="rect">
            <a:avLst/>
          </a:prstGeom>
          <a:effectLst>
            <a:outerShdw blurRad="50800" dist="38100" dir="2700000">
              <a:srgbClr val="000000">
                <a:alpha val="43000"/>
              </a:srgbClr>
            </a:outerShdw>
          </a:effectLst>
        </p:spPr>
      </p:pic>
      <p:sp>
        <p:nvSpPr>
          <p:cNvPr id="7" name="Content Placeholder 9"/>
          <p:cNvSpPr txBox="1">
            <a:spLocks/>
          </p:cNvSpPr>
          <p:nvPr>
            <p:custDataLst>
              <p:tags r:id="rId2"/>
            </p:custDataLst>
          </p:nvPr>
        </p:nvSpPr>
        <p:spPr>
          <a:xfrm>
            <a:off x="4800600" y="1112837"/>
            <a:ext cx="4038600" cy="4525963"/>
          </a:xfrm>
          <a:prstGeom prst="rect">
            <a:avLst/>
          </a:prstGeom>
          <a:solidFill>
            <a:srgbClr val="FFFFFF"/>
          </a:solidFill>
          <a:ln>
            <a:solidFill>
              <a:schemeClr val="accent1"/>
            </a:solidFill>
          </a:ln>
          <a:effectLst>
            <a:outerShdw blurRad="50800" dist="38100" dir="270000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fontScale="92500" lnSpcReduction="10000"/>
          </a:bodyPr>
          <a:lstStyle/>
          <a:p>
            <a:pPr marL="514350" indent="-514350">
              <a:spcBef>
                <a:spcPct val="20000"/>
              </a:spcBef>
              <a:buFont typeface="+mj-lt"/>
              <a:buAutoNum type="arabicPeriod"/>
            </a:pPr>
            <a:r>
              <a:rPr lang="fr-CA" sz="2800" dirty="0">
                <a:solidFill>
                  <a:srgbClr val="CC66FF"/>
                </a:solidFill>
              </a:rPr>
              <a:t>Appliquer</a:t>
            </a:r>
            <a:r>
              <a:rPr lang="fr-CA" sz="2800" dirty="0">
                <a:solidFill>
                  <a:srgbClr val="4F81BD"/>
                </a:solidFill>
              </a:rPr>
              <a:t> </a:t>
            </a:r>
            <a:r>
              <a:rPr lang="fr-CA" sz="2800" dirty="0">
                <a:solidFill>
                  <a:srgbClr val="CC66FF"/>
                </a:solidFill>
              </a:rPr>
              <a:t>une perspective d’équité aux mandats</a:t>
            </a:r>
          </a:p>
          <a:p>
            <a:pPr marL="514350" indent="-514350">
              <a:spcBef>
                <a:spcPct val="20000"/>
              </a:spcBef>
              <a:buFont typeface="+mj-lt"/>
              <a:buAutoNum type="arabicPeriod"/>
            </a:pPr>
            <a:r>
              <a:rPr lang="fr-CA" sz="2800" dirty="0">
                <a:solidFill>
                  <a:srgbClr val="9BBB59"/>
                </a:solidFill>
              </a:rPr>
              <a:t>Renforcer les capacités</a:t>
            </a:r>
          </a:p>
          <a:p>
            <a:pPr marL="514350" indent="-514350">
              <a:spcBef>
                <a:spcPct val="20000"/>
              </a:spcBef>
              <a:buFont typeface="+mj-lt"/>
              <a:buAutoNum type="arabicPeriod"/>
            </a:pPr>
            <a:r>
              <a:rPr lang="fr-CA" sz="2800" dirty="0">
                <a:solidFill>
                  <a:srgbClr val="1F497D"/>
                </a:solidFill>
              </a:rPr>
              <a:t>R</a:t>
            </a:r>
            <a:r>
              <a:rPr lang="fr-CA" sz="2800" dirty="0">
                <a:solidFill>
                  <a:srgbClr val="002060"/>
                </a:solidFill>
              </a:rPr>
              <a:t>econnaître la complexité</a:t>
            </a:r>
          </a:p>
          <a:p>
            <a:pPr marL="514350" indent="-514350">
              <a:spcBef>
                <a:spcPct val="20000"/>
              </a:spcBef>
              <a:buFont typeface="+mj-lt"/>
              <a:buAutoNum type="arabicPeriod"/>
            </a:pPr>
            <a:r>
              <a:rPr lang="fr-CA" sz="2800" dirty="0">
                <a:solidFill>
                  <a:srgbClr val="F79646"/>
                </a:solidFill>
              </a:rPr>
              <a:t>Favoriser la collaboration et le leadership</a:t>
            </a:r>
          </a:p>
          <a:p>
            <a:pPr marL="514350" indent="-514350">
              <a:spcBef>
                <a:spcPct val="20000"/>
              </a:spcBef>
              <a:buFont typeface="+mj-lt"/>
              <a:buAutoNum type="arabicPeriod"/>
            </a:pPr>
            <a:r>
              <a:rPr lang="fr-CA" sz="2800" dirty="0">
                <a:solidFill>
                  <a:srgbClr val="4BACC6"/>
                </a:solidFill>
              </a:rPr>
              <a:t>In</a:t>
            </a:r>
            <a:r>
              <a:rPr lang="fr-CA" sz="2800" dirty="0">
                <a:solidFill>
                  <a:srgbClr val="6CBBD1"/>
                </a:solidFill>
              </a:rPr>
              <a:t>tégrer aux évaluations et aux rapports</a:t>
            </a:r>
          </a:p>
        </p:txBody>
      </p:sp>
      <p:sp>
        <p:nvSpPr>
          <p:cNvPr id="5" name="Rectangle 4">
            <a:extLst>
              <a:ext uri="{FF2B5EF4-FFF2-40B4-BE49-F238E27FC236}">
                <a16:creationId xmlns="" xmlns:a16="http://schemas.microsoft.com/office/drawing/2014/main" id="{9BC6DDF8-E094-4846-9725-1F126F0E53A9}"/>
              </a:ext>
            </a:extLst>
          </p:cNvPr>
          <p:cNvSpPr/>
          <p:nvPr>
            <p:custDataLst>
              <p:tags r:id="rId3"/>
            </p:custDataLst>
          </p:nvPr>
        </p:nvSpPr>
        <p:spPr>
          <a:xfrm>
            <a:off x="-24360" y="5692210"/>
            <a:ext cx="9160240" cy="261610"/>
          </a:xfrm>
          <a:prstGeom prst="rect">
            <a:avLst/>
          </a:prstGeom>
        </p:spPr>
        <p:txBody>
          <a:bodyPr wrap="square">
            <a:spAutoFit/>
          </a:bodyPr>
          <a:lstStyle/>
          <a:p>
            <a:r>
              <a:rPr lang="en-CA" sz="1100" dirty="0">
                <a:hlinkClick r:id="rId7"/>
              </a:rPr>
              <a:t>http://www.bccdc.ca/resource-gallery/Documents/Educational%20Materials/EH/Five%20strategies%20for%20organizational%20change%20on%20equity.pdf</a:t>
            </a:r>
            <a:r>
              <a:rPr lang="en-CA" sz="1100" dirty="0"/>
              <a:t> </a:t>
            </a:r>
          </a:p>
        </p:txBody>
      </p:sp>
    </p:spTree>
    <p:extLst>
      <p:ext uri="{BB962C8B-B14F-4D97-AF65-F5344CB8AC3E}">
        <p14:creationId xmlns:p14="http://schemas.microsoft.com/office/powerpoint/2010/main" val="499072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8905" y="5227722"/>
            <a:ext cx="8832982" cy="566738"/>
          </a:xfrm>
        </p:spPr>
        <p:txBody>
          <a:bodyPr>
            <a:noAutofit/>
          </a:bodyPr>
          <a:lstStyle/>
          <a:p>
            <a:pPr algn="ctr"/>
            <a:r>
              <a:rPr lang="fr-CA" dirty="0"/>
              <a:t>Éq</a:t>
            </a:r>
            <a:r>
              <a:rPr lang="fr-CA" dirty="0">
                <a:solidFill>
                  <a:srgbClr val="4F81BD"/>
                </a:solidFill>
              </a:rPr>
              <a:t>uité 101-4 : Comment favoriser l’équité en santé par la protection de la santé </a:t>
            </a:r>
            <a:r>
              <a:rPr lang="fr-CA" sz="1800" b="0" dirty="0">
                <a:solidFill>
                  <a:srgbClr val="4F81BD"/>
                </a:solidFill>
                <a:latin typeface="+mn-lt"/>
                <a:ea typeface="+mn-ea"/>
                <a:cs typeface="+mn-cs"/>
              </a:rPr>
              <a:t>(en anglais seulement)</a:t>
            </a:r>
          </a:p>
        </p:txBody>
      </p:sp>
      <p:sp>
        <p:nvSpPr>
          <p:cNvPr id="4" name="Text Placeholder 3"/>
          <p:cNvSpPr>
            <a:spLocks noGrp="1"/>
          </p:cNvSpPr>
          <p:nvPr>
            <p:ph type="body" sz="half" idx="2"/>
            <p:custDataLst>
              <p:tags r:id="rId2"/>
            </p:custDataLst>
          </p:nvPr>
        </p:nvSpPr>
        <p:spPr>
          <a:xfrm>
            <a:off x="243518" y="5661248"/>
            <a:ext cx="8623756" cy="582960"/>
          </a:xfrm>
        </p:spPr>
        <p:txBody>
          <a:bodyPr>
            <a:normAutofit fontScale="92500"/>
          </a:bodyPr>
          <a:lstStyle/>
          <a:p>
            <a:pPr algn="ctr"/>
            <a:r>
              <a:rPr lang="fr-CA" sz="1800" dirty="0"/>
              <a:t>Centre de contrôle des maladies de la Colombie-Britannique |  </a:t>
            </a:r>
            <a:r>
              <a:rPr lang="fr-CA" sz="1800" dirty="0">
                <a:hlinkClick r:id="rId7"/>
              </a:rPr>
              <a:t>https://youtu.be/ZIHEZ5wUs2g</a:t>
            </a:r>
            <a:endParaRPr lang="fr-CA" sz="1800" dirty="0"/>
          </a:p>
        </p:txBody>
      </p:sp>
      <p:pic>
        <p:nvPicPr>
          <p:cNvPr id="3" name="Online Media 2">
            <a:hlinkClick r:id="" action="ppaction://media"/>
            <a:extLst>
              <a:ext uri="{FF2B5EF4-FFF2-40B4-BE49-F238E27FC236}">
                <a16:creationId xmlns="" xmlns:a16="http://schemas.microsoft.com/office/drawing/2014/main" id="{8F068600-82DB-48E5-95B2-A24CB11CDC1A}"/>
              </a:ext>
            </a:extLst>
          </p:cNvPr>
          <p:cNvPicPr>
            <a:picLocks noRot="1" noChangeAspect="1"/>
          </p:cNvPicPr>
          <p:nvPr>
            <a:videoFile r:link="rId3"/>
            <p:custDataLst>
              <p:tags r:id="rId4"/>
            </p:custDataLst>
          </p:nvPr>
        </p:nvPicPr>
        <p:blipFill>
          <a:blip r:embed="rId8"/>
          <a:stretch>
            <a:fillRect/>
          </a:stretch>
        </p:blipFill>
        <p:spPr>
          <a:xfrm>
            <a:off x="21680" y="28576"/>
            <a:ext cx="9083396" cy="5109410"/>
          </a:xfrm>
          <a:prstGeom prst="rect">
            <a:avLst/>
          </a:prstGeom>
        </p:spPr>
      </p:pic>
    </p:spTree>
    <p:extLst>
      <p:ext uri="{BB962C8B-B14F-4D97-AF65-F5344CB8AC3E}">
        <p14:creationId xmlns:p14="http://schemas.microsoft.com/office/powerpoint/2010/main" val="3692544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L</a:t>
            </a:r>
            <a:r>
              <a:rPr lang="fr-CA" dirty="0">
                <a:solidFill>
                  <a:srgbClr val="4F81BD"/>
                </a:solidFill>
              </a:rPr>
              <a:t>eviers stratégiques</a:t>
            </a:r>
          </a:p>
        </p:txBody>
      </p:sp>
      <p:sp>
        <p:nvSpPr>
          <p:cNvPr id="3" name="Content Placeholder 2"/>
          <p:cNvSpPr>
            <a:spLocks noGrp="1"/>
          </p:cNvSpPr>
          <p:nvPr>
            <p:ph idx="1"/>
            <p:custDataLst>
              <p:tags r:id="rId2"/>
            </p:custDataLst>
          </p:nvPr>
        </p:nvSpPr>
        <p:spPr>
          <a:xfrm>
            <a:off x="457200" y="1254460"/>
            <a:ext cx="8229600" cy="4349079"/>
          </a:xfrm>
        </p:spPr>
        <p:txBody>
          <a:bodyPr>
            <a:normAutofit/>
          </a:bodyPr>
          <a:lstStyle/>
          <a:p>
            <a:r>
              <a:rPr lang="fr-CA" dirty="0"/>
              <a:t>Les lois varient beaucoup</a:t>
            </a:r>
          </a:p>
          <a:p>
            <a:pPr lvl="1"/>
            <a:r>
              <a:rPr lang="fr-CA" dirty="0"/>
              <a:t>les mesures de conformité sont souvent prescriptives </a:t>
            </a:r>
          </a:p>
          <a:p>
            <a:r>
              <a:rPr lang="fr-CA" dirty="0"/>
              <a:t>Culture organisationnelle/priorités stratégiques</a:t>
            </a:r>
          </a:p>
          <a:p>
            <a:pPr lvl="1"/>
            <a:r>
              <a:rPr lang="fr-CA" dirty="0"/>
              <a:t>souvent axées sur la prestation de </a:t>
            </a:r>
            <a:r>
              <a:rPr lang="fr-CA" u="sng" dirty="0"/>
              <a:t>soins</a:t>
            </a:r>
            <a:r>
              <a:rPr lang="fr-CA" dirty="0"/>
              <a:t> de santé</a:t>
            </a:r>
          </a:p>
          <a:p>
            <a:pPr lvl="1"/>
            <a:r>
              <a:rPr lang="fr-CA" dirty="0"/>
              <a:t>peuvent soutenir une approche axée sur l’équité</a:t>
            </a:r>
          </a:p>
          <a:p>
            <a:r>
              <a:rPr lang="fr-CA" dirty="0"/>
              <a:t>Leadership et champions de l’équité</a:t>
            </a:r>
          </a:p>
        </p:txBody>
      </p:sp>
      <p:sp>
        <p:nvSpPr>
          <p:cNvPr id="8" name="Rectangle 7">
            <a:extLst>
              <a:ext uri="{FF2B5EF4-FFF2-40B4-BE49-F238E27FC236}">
                <a16:creationId xmlns="" xmlns:a16="http://schemas.microsoft.com/office/drawing/2014/main" id="{B7BE5206-38FB-44BC-9868-342E4ED341A2}"/>
              </a:ext>
            </a:extLst>
          </p:cNvPr>
          <p:cNvSpPr/>
          <p:nvPr>
            <p:custDataLst>
              <p:tags r:id="rId3"/>
            </p:custDataLst>
          </p:nvPr>
        </p:nvSpPr>
        <p:spPr>
          <a:xfrm>
            <a:off x="0" y="5672281"/>
            <a:ext cx="9144000" cy="276999"/>
          </a:xfrm>
          <a:prstGeom prst="rect">
            <a:avLst/>
          </a:prstGeom>
        </p:spPr>
        <p:txBody>
          <a:bodyPr wrap="square">
            <a:spAutoFit/>
          </a:bodyPr>
          <a:lstStyle/>
          <a:p>
            <a:pPr algn="ctr"/>
            <a:r>
              <a:rPr lang="fr-CA" sz="1200" dirty="0">
                <a:hlinkClick r:id="rId6"/>
              </a:rPr>
              <a:t>http://www.bccdc.ca/resource-gallery/Documents/Educational%20Materials/EH/Equity%20in%20EH%20Policy%20Levers.pdf</a:t>
            </a:r>
            <a:r>
              <a:rPr lang="fr-CA" sz="1200" dirty="0"/>
              <a:t> </a:t>
            </a:r>
          </a:p>
        </p:txBody>
      </p:sp>
    </p:spTree>
    <p:extLst>
      <p:ext uri="{BB962C8B-B14F-4D97-AF65-F5344CB8AC3E}">
        <p14:creationId xmlns:p14="http://schemas.microsoft.com/office/powerpoint/2010/main" val="2010254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457200" y="476672"/>
            <a:ext cx="4038600" cy="4908348"/>
          </a:xfrm>
          <a:prstGeom prst="rect">
            <a:avLst/>
          </a:prstGeom>
          <a:effectLst>
            <a:outerShdw blurRad="50800" dist="38100" dir="2700000">
              <a:srgbClr val="000000">
                <a:alpha val="43000"/>
              </a:srgbClr>
            </a:outerShdw>
          </a:effectLst>
        </p:spPr>
      </p:pic>
      <p:sp>
        <p:nvSpPr>
          <p:cNvPr id="7" name="Content Placeholder 9"/>
          <p:cNvSpPr txBox="1">
            <a:spLocks/>
          </p:cNvSpPr>
          <p:nvPr>
            <p:custDataLst>
              <p:tags r:id="rId2"/>
            </p:custDataLst>
          </p:nvPr>
        </p:nvSpPr>
        <p:spPr>
          <a:xfrm>
            <a:off x="4724400" y="629072"/>
            <a:ext cx="4191000" cy="4525963"/>
          </a:xfrm>
          <a:prstGeom prst="rect">
            <a:avLst/>
          </a:prstGeom>
          <a:solidFill>
            <a:srgbClr val="FFFFFF"/>
          </a:solidFill>
          <a:effectLst>
            <a:outerShdw blurRad="50800" dist="38100" dir="270000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514350" indent="-514350">
              <a:spcBef>
                <a:spcPct val="20000"/>
              </a:spcBef>
              <a:buFont typeface="+mj-lt"/>
              <a:buAutoNum type="arabicPeriod"/>
            </a:pPr>
            <a:r>
              <a:rPr lang="fr-CA" sz="3200" dirty="0">
                <a:solidFill>
                  <a:srgbClr val="0F6FC6"/>
                </a:solidFill>
              </a:rPr>
              <a:t>Vision claire</a:t>
            </a:r>
          </a:p>
          <a:p>
            <a:pPr marL="514350" indent="-514350">
              <a:spcBef>
                <a:spcPct val="20000"/>
              </a:spcBef>
              <a:buFont typeface="+mj-lt"/>
              <a:buAutoNum type="arabicPeriod"/>
            </a:pPr>
            <a:r>
              <a:rPr lang="fr-CA" sz="3200" dirty="0">
                <a:solidFill>
                  <a:srgbClr val="9BBB59"/>
                </a:solidFill>
              </a:rPr>
              <a:t>Collaboration</a:t>
            </a:r>
          </a:p>
          <a:p>
            <a:pPr marL="514350" indent="-514350">
              <a:spcBef>
                <a:spcPct val="20000"/>
              </a:spcBef>
              <a:buFont typeface="+mj-lt"/>
              <a:buAutoNum type="arabicPeriod"/>
            </a:pPr>
            <a:r>
              <a:rPr lang="fr-CA" sz="3200" dirty="0">
                <a:solidFill>
                  <a:srgbClr val="1F497D"/>
                </a:solidFill>
              </a:rPr>
              <a:t>Fl</a:t>
            </a:r>
            <a:r>
              <a:rPr lang="fr-CA" sz="3200" dirty="0">
                <a:solidFill>
                  <a:srgbClr val="002060"/>
                </a:solidFill>
              </a:rPr>
              <a:t>exibilité réglementaire</a:t>
            </a:r>
          </a:p>
          <a:p>
            <a:pPr marL="514350" indent="-514350">
              <a:spcBef>
                <a:spcPct val="20000"/>
              </a:spcBef>
              <a:buFont typeface="+mj-lt"/>
              <a:buAutoNum type="arabicPeriod"/>
            </a:pPr>
            <a:r>
              <a:rPr lang="fr-CA" sz="3200" dirty="0">
                <a:solidFill>
                  <a:srgbClr val="F79646"/>
                </a:solidFill>
              </a:rPr>
              <a:t>Champions de l’équité</a:t>
            </a:r>
          </a:p>
          <a:p>
            <a:pPr marL="514350" indent="-514350">
              <a:spcBef>
                <a:spcPct val="20000"/>
              </a:spcBef>
              <a:buFont typeface="+mj-lt"/>
              <a:buAutoNum type="arabicPeriod"/>
            </a:pPr>
            <a:r>
              <a:rPr lang="fr-CA" sz="3200" dirty="0">
                <a:solidFill>
                  <a:srgbClr val="4BACC6"/>
                </a:solidFill>
              </a:rPr>
              <a:t>Ma</a:t>
            </a:r>
            <a:r>
              <a:rPr lang="fr-CA" sz="3200" dirty="0">
                <a:solidFill>
                  <a:srgbClr val="6CBBD1"/>
                </a:solidFill>
              </a:rPr>
              <a:t>ndats d’équité en santé</a:t>
            </a:r>
          </a:p>
        </p:txBody>
      </p:sp>
      <p:sp>
        <p:nvSpPr>
          <p:cNvPr id="5" name="Rectangle 4">
            <a:extLst>
              <a:ext uri="{FF2B5EF4-FFF2-40B4-BE49-F238E27FC236}">
                <a16:creationId xmlns="" xmlns:a16="http://schemas.microsoft.com/office/drawing/2014/main" id="{6BCF2F6B-0C41-4EBD-A694-C6D88CD8B6B2}"/>
              </a:ext>
            </a:extLst>
          </p:cNvPr>
          <p:cNvSpPr/>
          <p:nvPr>
            <p:custDataLst>
              <p:tags r:id="rId3"/>
            </p:custDataLst>
          </p:nvPr>
        </p:nvSpPr>
        <p:spPr>
          <a:xfrm>
            <a:off x="0" y="5589240"/>
            <a:ext cx="9144000" cy="307777"/>
          </a:xfrm>
          <a:prstGeom prst="rect">
            <a:avLst/>
          </a:prstGeom>
        </p:spPr>
        <p:txBody>
          <a:bodyPr wrap="square">
            <a:spAutoFit/>
          </a:bodyPr>
          <a:lstStyle/>
          <a:p>
            <a:pPr algn="ctr"/>
            <a:r>
              <a:rPr lang="fr-CA" sz="1400">
                <a:hlinkClick r:id="rId7"/>
              </a:rPr>
              <a:t>http://www.bccdc.ca/resource-gallery/Documents/Educational%20Materials/EH/BCCDC_policy-levers_web.pdf</a:t>
            </a:r>
            <a:r>
              <a:rPr lang="fr-CA" sz="1400"/>
              <a:t> </a:t>
            </a:r>
          </a:p>
        </p:txBody>
      </p:sp>
    </p:spTree>
    <p:extLst>
      <p:ext uri="{BB962C8B-B14F-4D97-AF65-F5344CB8AC3E}">
        <p14:creationId xmlns:p14="http://schemas.microsoft.com/office/powerpoint/2010/main" val="3204593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p:cNvPicPr>
            <a:picLocks noChangeAspect="1"/>
          </p:cNvPicPr>
          <p:nvPr>
            <p:custDataLst>
              <p:tags r:id="rId1"/>
            </p:custDataLst>
          </p:nvPr>
        </p:nvPicPr>
        <p:blipFill>
          <a:blip r:embed="rId8" cstate="screen">
            <a:extLst>
              <a:ext uri="{28A0092B-C50C-407E-A947-70E740481C1C}">
                <a14:useLocalDpi xmlns:a14="http://schemas.microsoft.com/office/drawing/2010/main" val="0"/>
              </a:ext>
            </a:extLst>
          </a:blip>
          <a:srcRect/>
          <a:stretch>
            <a:fillRect/>
          </a:stretch>
        </p:blipFill>
        <p:spPr>
          <a:xfrm>
            <a:off x="3962400" y="0"/>
            <a:ext cx="5181600" cy="1308100"/>
          </a:xfrm>
          <a:prstGeom prst="rect">
            <a:avLst/>
          </a:prstGeom>
        </p:spPr>
      </p:pic>
      <p:sp>
        <p:nvSpPr>
          <p:cNvPr id="4" name="Rectangle 3"/>
          <p:cNvSpPr/>
          <p:nvPr>
            <p:custDataLst>
              <p:tags r:id="rId2"/>
            </p:custDataLst>
          </p:nvPr>
        </p:nvSpPr>
        <p:spPr>
          <a:xfrm>
            <a:off x="1619672" y="1412776"/>
            <a:ext cx="1512168"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12" name="Picture 11"/>
          <p:cNvPicPr>
            <a:picLocks noChangeAspect="1"/>
          </p:cNvPicPr>
          <p:nvPr>
            <p:custDataLst>
              <p:tags r:id="rId3"/>
            </p:custDataLst>
          </p:nvPr>
        </p:nvPicPr>
        <p:blipFill>
          <a:blip r:embed="rId9" cstate="screen">
            <a:extLst>
              <a:ext uri="{28A0092B-C50C-407E-A947-70E740481C1C}">
                <a14:useLocalDpi xmlns:a14="http://schemas.microsoft.com/office/drawing/2010/main" val="0"/>
              </a:ext>
            </a:extLst>
          </a:blip>
          <a:srcRect/>
          <a:stretch>
            <a:fillRect/>
          </a:stretch>
        </p:blipFill>
        <p:spPr>
          <a:xfrm>
            <a:off x="0" y="0"/>
            <a:ext cx="5715000" cy="1295400"/>
          </a:xfrm>
          <a:prstGeom prst="rect">
            <a:avLst/>
          </a:prstGeom>
        </p:spPr>
      </p:pic>
      <p:pic>
        <p:nvPicPr>
          <p:cNvPr id="8" name="Picture 7">
            <a:extLst>
              <a:ext uri="{FF2B5EF4-FFF2-40B4-BE49-F238E27FC236}">
                <a16:creationId xmlns="" xmlns:a16="http://schemas.microsoft.com/office/drawing/2014/main" id="{163B3A03-88CB-4505-911F-BD42E75A2D26}"/>
              </a:ext>
            </a:extLst>
          </p:cNvPr>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1606811" y="1295400"/>
            <a:ext cx="6019800" cy="5368722"/>
          </a:xfrm>
          <a:prstGeom prst="rect">
            <a:avLst/>
          </a:prstGeom>
        </p:spPr>
      </p:pic>
      <p:sp>
        <p:nvSpPr>
          <p:cNvPr id="5" name="Rectangle 4">
            <a:extLst>
              <a:ext uri="{FF2B5EF4-FFF2-40B4-BE49-F238E27FC236}">
                <a16:creationId xmlns="" xmlns:a16="http://schemas.microsoft.com/office/drawing/2014/main" id="{202311BA-6124-442C-96CC-2AC24CA2E558}"/>
              </a:ext>
            </a:extLst>
          </p:cNvPr>
          <p:cNvSpPr/>
          <p:nvPr>
            <p:custDataLst>
              <p:tags r:id="rId5"/>
            </p:custDataLst>
          </p:nvPr>
        </p:nvSpPr>
        <p:spPr>
          <a:xfrm>
            <a:off x="1678819" y="1340768"/>
            <a:ext cx="1512168"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19398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custDataLst>
              <p:tags r:id="rId1"/>
            </p:custDataLst>
          </p:nvPr>
        </p:nvPicPr>
        <p:blipFill>
          <a:blip r:embed="rId6" cstate="screen">
            <a:extLst>
              <a:ext uri="{28A0092B-C50C-407E-A947-70E740481C1C}">
                <a14:useLocalDpi xmlns:a14="http://schemas.microsoft.com/office/drawing/2010/main" val="0"/>
              </a:ext>
            </a:extLst>
          </a:blip>
          <a:srcRect/>
          <a:stretch>
            <a:fillRect/>
          </a:stretch>
        </p:blipFill>
        <p:spPr>
          <a:xfrm>
            <a:off x="457200" y="639412"/>
            <a:ext cx="3898776" cy="4430882"/>
          </a:xfrm>
          <a:prstGeom prst="rect">
            <a:avLst/>
          </a:prstGeom>
          <a:effectLst>
            <a:outerShdw blurRad="50800" dist="38100" dir="2700000">
              <a:srgbClr val="000000">
                <a:alpha val="43000"/>
              </a:srgbClr>
            </a:outerShdw>
          </a:effectLst>
        </p:spPr>
      </p:pic>
      <p:graphicFrame>
        <p:nvGraphicFramePr>
          <p:cNvPr id="3" name="Diagram 2"/>
          <p:cNvGraphicFramePr/>
          <p:nvPr>
            <p:custDataLst>
              <p:tags r:id="rId2"/>
            </p:custDataLst>
            <p:extLst>
              <p:ext uri="{D42A27DB-BD31-4B8C-83A1-F6EECF244321}">
                <p14:modId xmlns:p14="http://schemas.microsoft.com/office/powerpoint/2010/main" val="3794602951"/>
              </p:ext>
            </p:extLst>
          </p:nvPr>
        </p:nvGraphicFramePr>
        <p:xfrm>
          <a:off x="3275856" y="171318"/>
          <a:ext cx="6888088" cy="52739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Rectangle 4">
            <a:extLst>
              <a:ext uri="{FF2B5EF4-FFF2-40B4-BE49-F238E27FC236}">
                <a16:creationId xmlns="" xmlns:a16="http://schemas.microsoft.com/office/drawing/2014/main" id="{53393E84-2DA0-4D8E-AB5D-0887D89EA5EC}"/>
              </a:ext>
            </a:extLst>
          </p:cNvPr>
          <p:cNvSpPr/>
          <p:nvPr>
            <p:custDataLst>
              <p:tags r:id="rId3"/>
            </p:custDataLst>
          </p:nvPr>
        </p:nvSpPr>
        <p:spPr>
          <a:xfrm>
            <a:off x="0" y="5636319"/>
            <a:ext cx="9144000" cy="276999"/>
          </a:xfrm>
          <a:prstGeom prst="rect">
            <a:avLst/>
          </a:prstGeom>
        </p:spPr>
        <p:txBody>
          <a:bodyPr wrap="square">
            <a:spAutoFit/>
          </a:bodyPr>
          <a:lstStyle/>
          <a:p>
            <a:pPr algn="ctr"/>
            <a:r>
              <a:rPr lang="en-CA" sz="1200" dirty="0">
                <a:hlinkClick r:id="rId12"/>
              </a:rPr>
              <a:t>http://www.bccdc.ca/resource-gallery/Documents/Educational%20Materials/EH/Equity%20conceptual%20frameworks%20_rev.pdf</a:t>
            </a:r>
            <a:r>
              <a:rPr lang="en-CA" sz="1200" dirty="0"/>
              <a:t> </a:t>
            </a:r>
          </a:p>
        </p:txBody>
      </p:sp>
    </p:spTree>
    <p:extLst>
      <p:ext uri="{BB962C8B-B14F-4D97-AF65-F5344CB8AC3E}">
        <p14:creationId xmlns:p14="http://schemas.microsoft.com/office/powerpoint/2010/main" val="3385562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r>
              <a:rPr lang="fr-CA" dirty="0">
                <a:solidFill>
                  <a:schemeClr val="tx2"/>
                </a:solidFill>
              </a:rPr>
              <a:t>« </a:t>
            </a:r>
            <a:r>
              <a:rPr lang="fr-CA" dirty="0">
                <a:solidFill>
                  <a:srgbClr val="002060"/>
                </a:solidFill>
              </a:rPr>
              <a:t>Modifier » et non « ajouter »!</a:t>
            </a:r>
          </a:p>
        </p:txBody>
      </p:sp>
      <p:pic>
        <p:nvPicPr>
          <p:cNvPr id="9" name="Content Placeholder 8"/>
          <p:cNvPicPr>
            <a:picLocks noGrp="1" noChangeAspect="1"/>
          </p:cNvPicPr>
          <p:nvPr>
            <p:ph idx="1"/>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1923025" y="1340768"/>
            <a:ext cx="5297950" cy="4525963"/>
          </a:xfrm>
          <a:prstGeom prst="rect">
            <a:avLst/>
          </a:prstGeom>
        </p:spPr>
      </p:pic>
      <p:sp>
        <p:nvSpPr>
          <p:cNvPr id="2" name="TextBox 1">
            <a:extLst>
              <a:ext uri="{FF2B5EF4-FFF2-40B4-BE49-F238E27FC236}">
                <a16:creationId xmlns="" xmlns:a16="http://schemas.microsoft.com/office/drawing/2014/main" id="{F98B787C-AE9F-49C8-A1F2-8A22D8687949}"/>
              </a:ext>
            </a:extLst>
          </p:cNvPr>
          <p:cNvSpPr txBox="1"/>
          <p:nvPr>
            <p:custDataLst>
              <p:tags r:id="rId3"/>
            </p:custDataLst>
          </p:nvPr>
        </p:nvSpPr>
        <p:spPr>
          <a:xfrm>
            <a:off x="1475656" y="5728231"/>
            <a:ext cx="7488832" cy="276999"/>
          </a:xfrm>
          <a:prstGeom prst="rect">
            <a:avLst/>
          </a:prstGeom>
          <a:noFill/>
        </p:spPr>
        <p:txBody>
          <a:bodyPr wrap="square" rtlCol="0">
            <a:spAutoFit/>
          </a:bodyPr>
          <a:lstStyle/>
          <a:p>
            <a:r>
              <a:rPr lang="en-CA" sz="1200" dirty="0">
                <a:hlinkClick r:id="rId7"/>
              </a:rPr>
              <a:t>https://reflectingenglish.wordpress.com/2014/11/22/feedback-built-in-or-added-on/</a:t>
            </a:r>
            <a:r>
              <a:rPr lang="en-CA" sz="1200" dirty="0"/>
              <a:t> | Image : @</a:t>
            </a:r>
            <a:r>
              <a:rPr lang="en-CA" sz="1200" dirty="0" err="1"/>
              <a:t>jasonramasami</a:t>
            </a:r>
            <a:endParaRPr lang="en-CA" sz="1200" dirty="0"/>
          </a:p>
        </p:txBody>
      </p:sp>
    </p:spTree>
    <p:extLst>
      <p:ext uri="{BB962C8B-B14F-4D97-AF65-F5344CB8AC3E}">
        <p14:creationId xmlns:p14="http://schemas.microsoft.com/office/powerpoint/2010/main" val="4159411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137A99-F267-41B1-8CA7-29D6FDF62DA3}"/>
              </a:ext>
            </a:extLst>
          </p:cNvPr>
          <p:cNvSpPr>
            <a:spLocks noGrp="1"/>
          </p:cNvSpPr>
          <p:nvPr>
            <p:ph type="title"/>
            <p:custDataLst>
              <p:tags r:id="rId1"/>
            </p:custDataLst>
          </p:nvPr>
        </p:nvSpPr>
        <p:spPr/>
        <p:txBody>
          <a:bodyPr/>
          <a:lstStyle/>
          <a:p>
            <a:r>
              <a:rPr lang="fr-CA" dirty="0">
                <a:solidFill>
                  <a:schemeClr val="accent1"/>
                </a:solidFill>
              </a:rPr>
              <a:t>Vers une perspective d’équité</a:t>
            </a:r>
          </a:p>
        </p:txBody>
      </p:sp>
      <p:graphicFrame>
        <p:nvGraphicFramePr>
          <p:cNvPr id="7" name="Content Placeholder 6">
            <a:extLst>
              <a:ext uri="{FF2B5EF4-FFF2-40B4-BE49-F238E27FC236}">
                <a16:creationId xmlns="" xmlns:a16="http://schemas.microsoft.com/office/drawing/2014/main" id="{8D26835C-BEC4-4A43-8074-32B5B7B0C2E8}"/>
              </a:ext>
            </a:extLst>
          </p:cNvPr>
          <p:cNvGraphicFramePr>
            <a:graphicFrameLocks noGrp="1"/>
          </p:cNvGraphicFramePr>
          <p:nvPr>
            <p:ph idx="1"/>
            <p:custDataLst>
              <p:tags r:id="rId2"/>
            </p:custDataLst>
            <p:extLst>
              <p:ext uri="{D42A27DB-BD31-4B8C-83A1-F6EECF244321}">
                <p14:modId xmlns:p14="http://schemas.microsoft.com/office/powerpoint/2010/main" val="3606145688"/>
              </p:ext>
            </p:extLst>
          </p:nvPr>
        </p:nvGraphicFramePr>
        <p:xfrm>
          <a:off x="457200" y="1340768"/>
          <a:ext cx="8229600" cy="45259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57642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D0C20A-8105-4E11-BBB1-E6D7AEA88E00}"/>
              </a:ext>
            </a:extLst>
          </p:cNvPr>
          <p:cNvSpPr>
            <a:spLocks noGrp="1"/>
          </p:cNvSpPr>
          <p:nvPr>
            <p:ph type="title"/>
            <p:custDataLst>
              <p:tags r:id="rId1"/>
            </p:custDataLst>
          </p:nvPr>
        </p:nvSpPr>
        <p:spPr/>
        <p:txBody>
          <a:bodyPr/>
          <a:lstStyle/>
          <a:p>
            <a:r>
              <a:rPr lang="fr-CA" dirty="0"/>
              <a:t>Mi</a:t>
            </a:r>
            <a:r>
              <a:rPr lang="fr-CA" dirty="0">
                <a:solidFill>
                  <a:srgbClr val="0F6FC6"/>
                </a:solidFill>
              </a:rPr>
              <a:t>ses en situation</a:t>
            </a:r>
          </a:p>
        </p:txBody>
      </p:sp>
      <p:pic>
        <p:nvPicPr>
          <p:cNvPr id="5" name="Content Placeholder 4">
            <a:extLst>
              <a:ext uri="{FF2B5EF4-FFF2-40B4-BE49-F238E27FC236}">
                <a16:creationId xmlns="" xmlns:a16="http://schemas.microsoft.com/office/drawing/2014/main" id="{76C700FF-AFF8-4A3B-8576-D927EFC45E32}"/>
              </a:ext>
            </a:extLst>
          </p:cNvPr>
          <p:cNvPicPr>
            <a:picLocks noGrp="1" noChangeAspect="1"/>
          </p:cNvPicPr>
          <p:nvPr>
            <p:ph idx="1"/>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2167993" y="1600200"/>
            <a:ext cx="4808013" cy="4349750"/>
          </a:xfrm>
        </p:spPr>
      </p:pic>
    </p:spTree>
    <p:extLst>
      <p:ext uri="{BB962C8B-B14F-4D97-AF65-F5344CB8AC3E}">
        <p14:creationId xmlns:p14="http://schemas.microsoft.com/office/powerpoint/2010/main" val="1694021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solidFill>
                  <a:srgbClr val="4F81BD"/>
                </a:solidFill>
              </a:rPr>
              <a:t>Programme</a:t>
            </a:r>
          </a:p>
        </p:txBody>
      </p:sp>
      <p:graphicFrame>
        <p:nvGraphicFramePr>
          <p:cNvPr id="9" name="Content Placeholder 8">
            <a:extLst>
              <a:ext uri="{FF2B5EF4-FFF2-40B4-BE49-F238E27FC236}">
                <a16:creationId xmlns="" xmlns:a16="http://schemas.microsoft.com/office/drawing/2014/main" id="{09E36767-DEC5-4FDC-87B0-59F44A19404C}"/>
              </a:ext>
            </a:extLst>
          </p:cNvPr>
          <p:cNvGraphicFramePr>
            <a:graphicFrameLocks noGrp="1"/>
          </p:cNvGraphicFramePr>
          <p:nvPr>
            <p:ph idx="1"/>
            <p:custDataLst>
              <p:tags r:id="rId2"/>
            </p:custDataLst>
            <p:extLst>
              <p:ext uri="{D42A27DB-BD31-4B8C-83A1-F6EECF244321}">
                <p14:modId xmlns:p14="http://schemas.microsoft.com/office/powerpoint/2010/main" val="815487936"/>
              </p:ext>
            </p:extLst>
          </p:nvPr>
        </p:nvGraphicFramePr>
        <p:xfrm>
          <a:off x="457199" y="1600200"/>
          <a:ext cx="8037095" cy="3640555"/>
        </p:xfrm>
        <a:graphic>
          <a:graphicData uri="http://schemas.openxmlformats.org/drawingml/2006/table">
            <a:tbl>
              <a:tblPr bandRow="1">
                <a:tableStyleId>{0505E3EF-67EA-436B-97B2-0124C06EBD24}</a:tableStyleId>
              </a:tblPr>
              <a:tblGrid>
                <a:gridCol w="8037095">
                  <a:extLst>
                    <a:ext uri="{9D8B030D-6E8A-4147-A177-3AD203B41FA5}">
                      <a16:colId xmlns="" xmlns:a16="http://schemas.microsoft.com/office/drawing/2014/main" val="697448970"/>
                    </a:ext>
                  </a:extLst>
                </a:gridCol>
              </a:tblGrid>
              <a:tr h="484271">
                <a:tc>
                  <a:txBody>
                    <a:bodyPr/>
                    <a:lstStyle/>
                    <a:p>
                      <a:pPr marL="0" indent="0">
                        <a:spcAft>
                          <a:spcPts val="0"/>
                        </a:spcAft>
                        <a:buFont typeface="Arial" panose="020B0604020202020204" pitchFamily="34" charset="0"/>
                        <a:buNone/>
                      </a:pPr>
                      <a:r>
                        <a:rPr lang="fr-CA" sz="2000" b="0" noProof="0" dirty="0">
                          <a:solidFill>
                            <a:srgbClr val="4F81BD"/>
                          </a:solidFill>
                          <a:effectLst/>
                          <a:latin typeface="Calibri" panose="020F0502020204030204" pitchFamily="34" charset="0"/>
                          <a:ea typeface="Calibri" panose="020F0502020204030204" pitchFamily="34" charset="0"/>
                          <a:cs typeface="Calibri" panose="020F0502020204030204" pitchFamily="34" charset="0"/>
                        </a:rPr>
                        <a:t>Introduction</a:t>
                      </a:r>
                      <a:endParaRPr lang="fr-CA" sz="2800" b="0" noProof="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64687011"/>
                  </a:ext>
                </a:extLst>
              </a:tr>
              <a:tr h="470770">
                <a:tc>
                  <a:txBody>
                    <a:bodyPr/>
                    <a:lstStyle/>
                    <a:p>
                      <a:pPr marL="0" indent="0">
                        <a:spcAft>
                          <a:spcPts val="0"/>
                        </a:spcAft>
                        <a:buFont typeface="Arial" panose="020B0604020202020204" pitchFamily="34" charset="0"/>
                        <a:buNone/>
                      </a:pPr>
                      <a:r>
                        <a:rPr lang="fr-CA" sz="2000" b="0" noProof="0" dirty="0">
                          <a:solidFill>
                            <a:srgbClr val="4F81BD"/>
                          </a:solidFill>
                          <a:effectLst/>
                          <a:latin typeface="Calibri" panose="020F0502020204030204" pitchFamily="34" charset="0"/>
                          <a:ea typeface="Calibri" panose="020F0502020204030204" pitchFamily="34" charset="0"/>
                          <a:cs typeface="Calibri" panose="020F0502020204030204" pitchFamily="34" charset="0"/>
                        </a:rPr>
                        <a:t>Survol – L’équité en santé et les déterminants sociaux de la santé en santé publique environnementale appliquée </a:t>
                      </a:r>
                    </a:p>
                  </a:txBody>
                  <a:tcPr marL="68580" marR="68580" marT="0" marB="0" anchor="ctr"/>
                </a:tc>
                <a:extLst>
                  <a:ext uri="{0D108BD9-81ED-4DB2-BD59-A6C34878D82A}">
                    <a16:rowId xmlns="" xmlns:a16="http://schemas.microsoft.com/office/drawing/2014/main" val="2896295173"/>
                  </a:ext>
                </a:extLst>
              </a:tr>
              <a:tr h="484271">
                <a:tc>
                  <a:txBody>
                    <a:bodyPr/>
                    <a:lstStyle/>
                    <a:p>
                      <a:pPr>
                        <a:spcAft>
                          <a:spcPts val="0"/>
                        </a:spcAft>
                      </a:pPr>
                      <a:r>
                        <a:rPr lang="fr-CA" sz="2000" b="0" noProof="0" dirty="0">
                          <a:solidFill>
                            <a:srgbClr val="4F81BD"/>
                          </a:solidFill>
                          <a:effectLst/>
                          <a:latin typeface="Calibri" panose="020F0502020204030204" pitchFamily="34" charset="0"/>
                          <a:ea typeface="Calibri" panose="020F0502020204030204" pitchFamily="34" charset="0"/>
                          <a:cs typeface="Calibri" panose="020F0502020204030204" pitchFamily="34" charset="0"/>
                        </a:rPr>
                        <a:t>Capacité à agir sur l’</a:t>
                      </a:r>
                      <a:r>
                        <a:rPr lang="fr-CA" sz="2000" b="0" kern="1200" noProof="0" dirty="0">
                          <a:solidFill>
                            <a:srgbClr val="4F81BD"/>
                          </a:solidFill>
                          <a:effectLst/>
                          <a:latin typeface="Calibri" panose="020F0502020204030204" pitchFamily="34" charset="0"/>
                          <a:ea typeface="Calibri" panose="020F0502020204030204" pitchFamily="34" charset="0"/>
                          <a:cs typeface="Calibri" panose="020F0502020204030204" pitchFamily="34" charset="0"/>
                        </a:rPr>
                        <a:t>équité en santé </a:t>
                      </a:r>
                      <a:r>
                        <a:rPr lang="fr-CA" sz="2000" b="0" noProof="0" dirty="0">
                          <a:solidFill>
                            <a:srgbClr val="4F81BD"/>
                          </a:solidFill>
                          <a:effectLst/>
                          <a:latin typeface="Calibri" panose="020F0502020204030204" pitchFamily="34" charset="0"/>
                          <a:ea typeface="Calibri" panose="020F0502020204030204" pitchFamily="34" charset="0"/>
                          <a:cs typeface="Calibri" panose="020F0502020204030204" pitchFamily="34" charset="0"/>
                        </a:rPr>
                        <a:t>dans les organisations de santé publique environnementale</a:t>
                      </a:r>
                      <a:endParaRPr lang="fr-CA" sz="2800" b="0" noProof="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101997761"/>
                  </a:ext>
                </a:extLst>
              </a:tr>
              <a:tr h="484271">
                <a:tc>
                  <a:txBody>
                    <a:bodyPr/>
                    <a:lstStyle/>
                    <a:p>
                      <a:pPr>
                        <a:spcAft>
                          <a:spcPts val="0"/>
                        </a:spcAft>
                      </a:pPr>
                      <a:r>
                        <a:rPr lang="fr-CA" sz="2000" b="0" kern="1200" noProof="0" dirty="0">
                          <a:solidFill>
                            <a:srgbClr val="4F81BD"/>
                          </a:solidFill>
                          <a:effectLst/>
                          <a:latin typeface="Calibri" panose="020F0502020204030204" pitchFamily="34" charset="0"/>
                          <a:ea typeface="Calibri" panose="020F0502020204030204" pitchFamily="34" charset="0"/>
                          <a:cs typeface="Calibri" panose="020F0502020204030204" pitchFamily="34" charset="0"/>
                        </a:rPr>
                        <a:t>Période de questions</a:t>
                      </a:r>
                    </a:p>
                  </a:txBody>
                  <a:tcPr marL="68580" marR="68580" marT="0" marB="0" anchor="ctr"/>
                </a:tc>
                <a:extLst>
                  <a:ext uri="{0D108BD9-81ED-4DB2-BD59-A6C34878D82A}">
                    <a16:rowId xmlns="" xmlns:a16="http://schemas.microsoft.com/office/drawing/2014/main" val="2132101633"/>
                  </a:ext>
                </a:extLst>
              </a:tr>
              <a:tr h="484271">
                <a:tc>
                  <a:txBody>
                    <a:bodyPr/>
                    <a:lstStyle/>
                    <a:p>
                      <a:pPr>
                        <a:spcAft>
                          <a:spcPts val="0"/>
                        </a:spcAft>
                      </a:pPr>
                      <a:r>
                        <a:rPr lang="fr-CA" sz="2000" b="0" noProof="0" dirty="0">
                          <a:solidFill>
                            <a:srgbClr val="4F81BD"/>
                          </a:solidFill>
                          <a:effectLst/>
                          <a:latin typeface="Calibri" panose="020F0502020204030204" pitchFamily="34" charset="0"/>
                          <a:ea typeface="Calibri" panose="020F0502020204030204" pitchFamily="34" charset="0"/>
                          <a:cs typeface="Calibri" panose="020F0502020204030204" pitchFamily="34" charset="0"/>
                        </a:rPr>
                        <a:t>Mises en situation</a:t>
                      </a:r>
                      <a:endParaRPr lang="fr-CA" sz="2800" b="0" noProof="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778858578"/>
                  </a:ext>
                </a:extLst>
              </a:tr>
              <a:tr h="484271">
                <a:tc>
                  <a:txBody>
                    <a:bodyPr/>
                    <a:lstStyle/>
                    <a:p>
                      <a:pPr marL="0" indent="0">
                        <a:spcAft>
                          <a:spcPts val="0"/>
                        </a:spcAft>
                        <a:buFont typeface="Arial" panose="020B0604020202020204" pitchFamily="34" charset="0"/>
                        <a:buNone/>
                      </a:pPr>
                      <a:r>
                        <a:rPr lang="fr-CA" sz="2000" b="0" noProof="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Café du savoir</a:t>
                      </a:r>
                    </a:p>
                  </a:txBody>
                  <a:tcPr marL="68580" marR="68580" marT="0" marB="0" anchor="ctr"/>
                </a:tc>
                <a:extLst>
                  <a:ext uri="{0D108BD9-81ED-4DB2-BD59-A6C34878D82A}">
                    <a16:rowId xmlns="" xmlns:a16="http://schemas.microsoft.com/office/drawing/2014/main" val="3099061321"/>
                  </a:ext>
                </a:extLst>
              </a:tr>
              <a:tr h="484271">
                <a:tc>
                  <a:txBody>
                    <a:bodyPr/>
                    <a:lstStyle/>
                    <a:p>
                      <a:pPr marL="0" indent="0">
                        <a:spcAft>
                          <a:spcPts val="0"/>
                        </a:spcAft>
                        <a:buFont typeface="Arial" panose="020B0604020202020204" pitchFamily="34" charset="0"/>
                        <a:buNone/>
                      </a:pPr>
                      <a:r>
                        <a:rPr lang="fr-CA" sz="2000" b="0" noProof="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Conclusion et prochaines étapes</a:t>
                      </a:r>
                    </a:p>
                  </a:txBody>
                  <a:tcPr marL="68580" marR="68580" marT="0" marB="0" anchor="ctr"/>
                </a:tc>
                <a:extLst>
                  <a:ext uri="{0D108BD9-81ED-4DB2-BD59-A6C34878D82A}">
                    <a16:rowId xmlns="" xmlns:a16="http://schemas.microsoft.com/office/drawing/2014/main" val="95783197"/>
                  </a:ext>
                </a:extLst>
              </a:tr>
            </a:tbl>
          </a:graphicData>
        </a:graphic>
      </p:graphicFrame>
    </p:spTree>
    <p:extLst>
      <p:ext uri="{BB962C8B-B14F-4D97-AF65-F5344CB8AC3E}">
        <p14:creationId xmlns:p14="http://schemas.microsoft.com/office/powerpoint/2010/main" val="4293542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872FBE-3EDD-465C-8138-B8B06848859C}"/>
              </a:ext>
            </a:extLst>
          </p:cNvPr>
          <p:cNvSpPr>
            <a:spLocks noGrp="1"/>
          </p:cNvSpPr>
          <p:nvPr>
            <p:ph type="title"/>
            <p:custDataLst>
              <p:tags r:id="rId1"/>
            </p:custDataLst>
          </p:nvPr>
        </p:nvSpPr>
        <p:spPr/>
        <p:txBody>
          <a:bodyPr>
            <a:normAutofit fontScale="90000"/>
          </a:bodyPr>
          <a:lstStyle/>
          <a:p>
            <a:r>
              <a:rPr lang="fr-CA" dirty="0"/>
              <a:t>Mises en situation sur l’équité en santé</a:t>
            </a:r>
          </a:p>
        </p:txBody>
      </p:sp>
      <p:sp>
        <p:nvSpPr>
          <p:cNvPr id="3" name="Content Placeholder 2">
            <a:extLst>
              <a:ext uri="{FF2B5EF4-FFF2-40B4-BE49-F238E27FC236}">
                <a16:creationId xmlns="" xmlns:a16="http://schemas.microsoft.com/office/drawing/2014/main" id="{51D25224-4A38-455C-97FB-F3D0DFC6B490}"/>
              </a:ext>
            </a:extLst>
          </p:cNvPr>
          <p:cNvSpPr>
            <a:spLocks noGrp="1"/>
          </p:cNvSpPr>
          <p:nvPr>
            <p:ph idx="1"/>
            <p:custDataLst>
              <p:tags r:id="rId2"/>
            </p:custDataLst>
          </p:nvPr>
        </p:nvSpPr>
        <p:spPr/>
        <p:txBody>
          <a:bodyPr>
            <a:normAutofit fontScale="85000" lnSpcReduction="20000"/>
          </a:bodyPr>
          <a:lstStyle/>
          <a:p>
            <a:pPr marL="514350" indent="-514350">
              <a:spcAft>
                <a:spcPts val="600"/>
              </a:spcAft>
              <a:buFont typeface="+mj-lt"/>
              <a:buAutoNum type="arabicPeriod"/>
            </a:pPr>
            <a:r>
              <a:rPr lang="fr-CA" dirty="0"/>
              <a:t>Quel est le principal problème dans cette mise en situation (c.-à-d. celui qui saute aux yeux)?</a:t>
            </a:r>
          </a:p>
          <a:p>
            <a:pPr marL="514350" indent="-514350">
              <a:spcAft>
                <a:spcPts val="600"/>
              </a:spcAft>
              <a:buFont typeface="+mj-lt"/>
              <a:buAutoNum type="arabicPeriod"/>
            </a:pPr>
            <a:r>
              <a:rPr lang="fr-CA" dirty="0"/>
              <a:t>Quels pourraient être les problèmes sous-jacents (c.‑à-d. ceux qui sont moins évidents)?</a:t>
            </a:r>
          </a:p>
          <a:p>
            <a:pPr marL="514350" indent="-514350">
              <a:spcAft>
                <a:spcPts val="600"/>
              </a:spcAft>
              <a:buFont typeface="+mj-lt"/>
              <a:buAutoNum type="arabicPeriod"/>
            </a:pPr>
            <a:r>
              <a:rPr lang="fr-CA" dirty="0"/>
              <a:t>Comment aborderiez-vous la situation habituellement? </a:t>
            </a:r>
          </a:p>
          <a:p>
            <a:pPr marL="514350" indent="-514350">
              <a:spcAft>
                <a:spcPts val="600"/>
              </a:spcAft>
              <a:buFont typeface="+mj-lt"/>
              <a:buAutoNum type="arabicPeriod"/>
            </a:pPr>
            <a:r>
              <a:rPr lang="fr-CA" dirty="0"/>
              <a:t>Y a-t-il d’autres approches envisageables?</a:t>
            </a:r>
          </a:p>
          <a:p>
            <a:pPr marL="514350" indent="-514350">
              <a:spcAft>
                <a:spcPts val="600"/>
              </a:spcAft>
              <a:buFont typeface="+mj-lt"/>
              <a:buAutoNum type="arabicPeriod"/>
            </a:pPr>
            <a:r>
              <a:rPr lang="fr-CA" dirty="0"/>
              <a:t>En quoi les résultats de ces approches pourraient-ils différer? Quels sont les arguments pour et contre chacune d’entre elles?</a:t>
            </a:r>
          </a:p>
        </p:txBody>
      </p:sp>
    </p:spTree>
    <p:extLst>
      <p:ext uri="{BB962C8B-B14F-4D97-AF65-F5344CB8AC3E}">
        <p14:creationId xmlns:p14="http://schemas.microsoft.com/office/powerpoint/2010/main" val="3811543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Di</a:t>
            </a:r>
            <a:r>
              <a:rPr lang="fr-CA" dirty="0">
                <a:solidFill>
                  <a:srgbClr val="0F6FC6"/>
                </a:solidFill>
              </a:rPr>
              <a:t>rectives pour le café du savoir </a:t>
            </a:r>
          </a:p>
        </p:txBody>
      </p:sp>
      <p:sp>
        <p:nvSpPr>
          <p:cNvPr id="3" name="Content Placeholder 2"/>
          <p:cNvSpPr>
            <a:spLocks noGrp="1"/>
          </p:cNvSpPr>
          <p:nvPr>
            <p:ph idx="1"/>
            <p:custDataLst>
              <p:tags r:id="rId2"/>
            </p:custDataLst>
          </p:nvPr>
        </p:nvSpPr>
        <p:spPr/>
        <p:txBody>
          <a:bodyPr>
            <a:normAutofit/>
          </a:bodyPr>
          <a:lstStyle/>
          <a:p>
            <a:r>
              <a:rPr lang="fr-CA" altLang="en-US" sz="2800" dirty="0"/>
              <a:t>Discuter de la question à votre table</a:t>
            </a:r>
          </a:p>
          <a:p>
            <a:r>
              <a:rPr lang="fr-CA" altLang="en-US" sz="2800" dirty="0"/>
              <a:t>Prendre des notes et dessiner des illustrations sur votre table	</a:t>
            </a:r>
          </a:p>
          <a:p>
            <a:r>
              <a:rPr lang="fr-CA" altLang="en-US" sz="2800" dirty="0"/>
              <a:t>Être créatif, penser à de nouvelles idées</a:t>
            </a:r>
          </a:p>
          <a:p>
            <a:r>
              <a:rPr lang="fr-CA" altLang="en-US" sz="2800" dirty="0"/>
              <a:t>Être ouvert à de nouvelles possibilités –</a:t>
            </a:r>
            <a:br>
              <a:rPr lang="fr-CA" altLang="en-US" sz="2800" dirty="0"/>
            </a:br>
            <a:r>
              <a:rPr lang="fr-CA" altLang="en-US" sz="2800" dirty="0"/>
              <a:t>imaginer qu’il n’y a aucune limite</a:t>
            </a:r>
          </a:p>
          <a:p>
            <a:r>
              <a:rPr lang="fr-CA" altLang="en-US" sz="2800" dirty="0"/>
              <a:t>Changer de table au son de la cloche –</a:t>
            </a:r>
            <a:br>
              <a:rPr lang="fr-CA" altLang="en-US" sz="2800" dirty="0"/>
            </a:br>
            <a:r>
              <a:rPr lang="fr-CA" altLang="en-US" sz="2800" dirty="0"/>
              <a:t>les participants discuteront de trois des cinq questions</a:t>
            </a:r>
          </a:p>
        </p:txBody>
      </p:sp>
    </p:spTree>
    <p:extLst>
      <p:ext uri="{BB962C8B-B14F-4D97-AF65-F5344CB8AC3E}">
        <p14:creationId xmlns:p14="http://schemas.microsoft.com/office/powerpoint/2010/main" val="4244421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a:t>An</a:t>
            </a:r>
            <a:r>
              <a:rPr lang="fr-CA" dirty="0">
                <a:solidFill>
                  <a:srgbClr val="0F6FC6"/>
                </a:solidFill>
              </a:rPr>
              <a:t>imateurs des tables pour le café du savoir</a:t>
            </a:r>
          </a:p>
        </p:txBody>
      </p:sp>
      <p:sp>
        <p:nvSpPr>
          <p:cNvPr id="3" name="Content Placeholder 2"/>
          <p:cNvSpPr>
            <a:spLocks noGrp="1"/>
          </p:cNvSpPr>
          <p:nvPr>
            <p:ph idx="1"/>
            <p:custDataLst>
              <p:tags r:id="rId2"/>
            </p:custDataLst>
          </p:nvPr>
        </p:nvSpPr>
        <p:spPr/>
        <p:txBody>
          <a:bodyPr>
            <a:normAutofit fontScale="92500"/>
          </a:bodyPr>
          <a:lstStyle/>
          <a:p>
            <a:r>
              <a:rPr lang="fr-CA" altLang="en-US" sz="2800" dirty="0"/>
              <a:t>Prendre en note les idées exprimées durant la discussion. </a:t>
            </a:r>
          </a:p>
          <a:p>
            <a:pPr marL="0" indent="0">
              <a:buNone/>
            </a:pPr>
            <a:r>
              <a:rPr lang="fr-CA" altLang="en-US" sz="2800" dirty="0"/>
              <a:t>    En faire un résumé à la séance plénière.</a:t>
            </a:r>
          </a:p>
          <a:p>
            <a:r>
              <a:rPr lang="fr-CA" altLang="en-US" sz="2800" dirty="0"/>
              <a:t>Rappeler aux gens d’exprimer ou de noter les idées principales, les points de vue, les liens et les nouvelles questions afin de contribuer au rapport final.</a:t>
            </a:r>
          </a:p>
          <a:p>
            <a:r>
              <a:rPr lang="fr-CA" altLang="en-US" sz="2800" dirty="0"/>
              <a:t>Au début de chaque tour de table, résumer brièvement les idées principales abordées au cours du tour précédent, afin que les participants puissent établir des liens avec les conversations précédentes et enrichir leurs propres idées.</a:t>
            </a:r>
          </a:p>
        </p:txBody>
      </p:sp>
    </p:spTree>
    <p:extLst>
      <p:ext uri="{BB962C8B-B14F-4D97-AF65-F5344CB8AC3E}">
        <p14:creationId xmlns:p14="http://schemas.microsoft.com/office/powerpoint/2010/main" val="700197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Pri</a:t>
            </a:r>
            <a:r>
              <a:rPr lang="fr-CA" dirty="0">
                <a:solidFill>
                  <a:srgbClr val="0F6FC6"/>
                </a:solidFill>
              </a:rPr>
              <a:t>ncipes des cafés du savoir</a:t>
            </a:r>
          </a:p>
        </p:txBody>
      </p:sp>
      <p:sp>
        <p:nvSpPr>
          <p:cNvPr id="3" name="Content Placeholder 2"/>
          <p:cNvSpPr>
            <a:spLocks noGrp="1"/>
          </p:cNvSpPr>
          <p:nvPr>
            <p:ph sz="half" idx="1"/>
            <p:custDataLst>
              <p:tags r:id="rId2"/>
            </p:custDataLst>
          </p:nvPr>
        </p:nvSpPr>
        <p:spPr/>
        <p:txBody>
          <a:bodyPr/>
          <a:lstStyle/>
          <a:p>
            <a:r>
              <a:rPr lang="fr-CA" dirty="0"/>
              <a:t>SE CONCENTRER sur les éléments importants</a:t>
            </a:r>
            <a:r>
              <a:rPr lang="fr-CA" altLang="en-US" dirty="0"/>
              <a:t>  </a:t>
            </a:r>
          </a:p>
          <a:p>
            <a:r>
              <a:rPr lang="fr-CA" altLang="en-US" dirty="0"/>
              <a:t>FAIRE PART de ses idées</a:t>
            </a:r>
          </a:p>
          <a:p>
            <a:r>
              <a:rPr lang="fr-CA" altLang="en-US" dirty="0"/>
              <a:t>EXPRIMER son opinion</a:t>
            </a:r>
          </a:p>
          <a:p>
            <a:r>
              <a:rPr lang="fr-CA" altLang="en-US" dirty="0"/>
              <a:t>ÉCOUTER pour bien comprendre</a:t>
            </a:r>
          </a:p>
        </p:txBody>
      </p:sp>
      <p:sp>
        <p:nvSpPr>
          <p:cNvPr id="11" name="Content Placeholder 10">
            <a:extLst>
              <a:ext uri="{FF2B5EF4-FFF2-40B4-BE49-F238E27FC236}">
                <a16:creationId xmlns="" xmlns:a16="http://schemas.microsoft.com/office/drawing/2014/main" id="{9C8A5A5D-2D6E-4AFD-A691-FA00C25973B0}"/>
              </a:ext>
            </a:extLst>
          </p:cNvPr>
          <p:cNvSpPr>
            <a:spLocks noGrp="1"/>
          </p:cNvSpPr>
          <p:nvPr>
            <p:ph sz="half" idx="2"/>
            <p:custDataLst>
              <p:tags r:id="rId3"/>
            </p:custDataLst>
          </p:nvPr>
        </p:nvSpPr>
        <p:spPr/>
        <p:txBody>
          <a:bodyPr/>
          <a:lstStyle/>
          <a:p>
            <a:r>
              <a:rPr lang="fr-CA" altLang="en-US" dirty="0"/>
              <a:t>ÉTABLIR DES LIENS entre les idées</a:t>
            </a:r>
          </a:p>
          <a:p>
            <a:r>
              <a:rPr lang="fr-CA" altLang="en-US" dirty="0"/>
              <a:t>REPÉRER les points de vue et les tendances</a:t>
            </a:r>
          </a:p>
          <a:p>
            <a:r>
              <a:rPr lang="fr-CA" altLang="en-US" dirty="0"/>
              <a:t>JOUER, GRIBOUILLER, DESSINER</a:t>
            </a:r>
          </a:p>
          <a:p>
            <a:r>
              <a:rPr lang="fr-CA" altLang="en-US" dirty="0"/>
              <a:t>IL N’Y A AUCUNE LIMITE!</a:t>
            </a:r>
          </a:p>
        </p:txBody>
      </p:sp>
    </p:spTree>
    <p:extLst>
      <p:ext uri="{BB962C8B-B14F-4D97-AF65-F5344CB8AC3E}">
        <p14:creationId xmlns:p14="http://schemas.microsoft.com/office/powerpoint/2010/main" val="1645685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a:solidFill>
                  <a:srgbClr val="0F6FC6"/>
                </a:solidFill>
              </a:rPr>
              <a:t>Questions de discussion pour le café du savoir</a:t>
            </a:r>
          </a:p>
        </p:txBody>
      </p:sp>
      <p:sp>
        <p:nvSpPr>
          <p:cNvPr id="3" name="Content Placeholder 2"/>
          <p:cNvSpPr>
            <a:spLocks noGrp="1"/>
          </p:cNvSpPr>
          <p:nvPr>
            <p:ph idx="1"/>
            <p:custDataLst>
              <p:tags r:id="rId2"/>
            </p:custDataLst>
          </p:nvPr>
        </p:nvSpPr>
        <p:spPr/>
        <p:txBody>
          <a:bodyPr>
            <a:normAutofit fontScale="70000" lnSpcReduction="20000"/>
          </a:bodyPr>
          <a:lstStyle/>
          <a:p>
            <a:pPr marL="514350" lvl="0" indent="-514350">
              <a:spcAft>
                <a:spcPts val="600"/>
              </a:spcAft>
              <a:buFont typeface="+mj-lt"/>
              <a:buAutoNum type="arabicParenR"/>
            </a:pPr>
            <a:r>
              <a:rPr lang="fr-CA" dirty="0">
                <a:solidFill>
                  <a:srgbClr val="6CBBD1"/>
                </a:solidFill>
              </a:rPr>
              <a:t>Dans votre région, quelles sont les activités qui pourraient être amenées à inclure davantage l’équité en santé et les DSS?</a:t>
            </a:r>
          </a:p>
          <a:p>
            <a:pPr marL="514350" lvl="0" indent="-514350">
              <a:spcAft>
                <a:spcPts val="600"/>
              </a:spcAft>
              <a:buFont typeface="+mj-lt"/>
              <a:buAutoNum type="arabicParenR"/>
            </a:pPr>
            <a:r>
              <a:rPr lang="fr-CA" dirty="0">
                <a:solidFill>
                  <a:srgbClr val="FF2EFF"/>
                </a:solidFill>
              </a:rPr>
              <a:t>Comment pourrait-on souligner le temps que les professionnels de la santé publique environnementale passent à travailler dans une perspective d’équité en santé et de DSS?</a:t>
            </a:r>
          </a:p>
          <a:p>
            <a:pPr marL="514350" lvl="0" indent="-514350">
              <a:spcAft>
                <a:spcPts val="600"/>
              </a:spcAft>
              <a:buFont typeface="+mj-lt"/>
              <a:buAutoNum type="arabicParenR"/>
            </a:pPr>
            <a:r>
              <a:rPr lang="fr-CA" dirty="0">
                <a:solidFill>
                  <a:srgbClr val="0F933C"/>
                </a:solidFill>
              </a:rPr>
              <a:t>Quelle formation faciliterait l’application d’une perspective d’équité à la pratique?</a:t>
            </a:r>
          </a:p>
          <a:p>
            <a:pPr marL="514350" lvl="0" indent="-514350">
              <a:spcAft>
                <a:spcPts val="600"/>
              </a:spcAft>
              <a:buFont typeface="+mj-lt"/>
              <a:buAutoNum type="arabicParenR"/>
            </a:pPr>
            <a:r>
              <a:rPr lang="fr-CA" dirty="0">
                <a:solidFill>
                  <a:srgbClr val="FF0000"/>
                </a:solidFill>
              </a:rPr>
              <a:t>Comment pourrait-on intégrer l’équité en santé et les DSS aux compétences de l’ICISP?</a:t>
            </a:r>
          </a:p>
          <a:p>
            <a:pPr marL="514350" indent="-514350">
              <a:spcAft>
                <a:spcPts val="600"/>
              </a:spcAft>
              <a:buFont typeface="+mj-lt"/>
              <a:buAutoNum type="arabicParenR"/>
            </a:pPr>
            <a:r>
              <a:rPr lang="fr-CA" dirty="0">
                <a:solidFill>
                  <a:srgbClr val="E9C901"/>
                </a:solidFill>
              </a:rPr>
              <a:t>Quel type de soutien de la part des gestionnaires ou de politique contribuerait à l’intégration d’une optique d’équité à la pratique?</a:t>
            </a:r>
          </a:p>
        </p:txBody>
      </p:sp>
    </p:spTree>
    <p:extLst>
      <p:ext uri="{BB962C8B-B14F-4D97-AF65-F5344CB8AC3E}">
        <p14:creationId xmlns:p14="http://schemas.microsoft.com/office/powerpoint/2010/main" val="3405295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7950025-B5C8-4EBF-8A97-0204694C88D3}"/>
              </a:ext>
            </a:extLst>
          </p:cNvPr>
          <p:cNvSpPr>
            <a:spLocks noGrp="1"/>
          </p:cNvSpPr>
          <p:nvPr>
            <p:ph type="title"/>
            <p:custDataLst>
              <p:tags r:id="rId1"/>
            </p:custDataLst>
          </p:nvPr>
        </p:nvSpPr>
        <p:spPr/>
        <p:txBody>
          <a:bodyPr/>
          <a:lstStyle/>
          <a:p>
            <a:r>
              <a:rPr lang="fr-CA" dirty="0"/>
              <a:t>Ré</a:t>
            </a:r>
            <a:r>
              <a:rPr lang="fr-CA" dirty="0">
                <a:solidFill>
                  <a:srgbClr val="4F81BD"/>
                </a:solidFill>
              </a:rPr>
              <a:t>sumé et prochaines étapes</a:t>
            </a:r>
          </a:p>
        </p:txBody>
      </p:sp>
      <p:sp>
        <p:nvSpPr>
          <p:cNvPr id="5" name="Content Placeholder 4">
            <a:extLst>
              <a:ext uri="{FF2B5EF4-FFF2-40B4-BE49-F238E27FC236}">
                <a16:creationId xmlns="" xmlns:a16="http://schemas.microsoft.com/office/drawing/2014/main" id="{7A5976D4-E37B-4750-AA4C-085AA933654A}"/>
              </a:ext>
            </a:extLst>
          </p:cNvPr>
          <p:cNvSpPr>
            <a:spLocks noGrp="1"/>
          </p:cNvSpPr>
          <p:nvPr>
            <p:ph idx="1"/>
            <p:custDataLst>
              <p:tags r:id="rId2"/>
            </p:custDataLst>
          </p:nvPr>
        </p:nvSpPr>
        <p:spPr/>
        <p:txBody>
          <a:bodyPr/>
          <a:lstStyle/>
          <a:p>
            <a:endParaRPr lang="en-CA"/>
          </a:p>
        </p:txBody>
      </p:sp>
    </p:spTree>
    <p:extLst>
      <p:ext uri="{BB962C8B-B14F-4D97-AF65-F5344CB8AC3E}">
        <p14:creationId xmlns:p14="http://schemas.microsoft.com/office/powerpoint/2010/main" val="607413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4C923E1A-F742-4917-BBCC-A5D8CBF3B92D}"/>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tretch>
            <a:fillRect/>
          </a:stretch>
        </p:blipFill>
        <p:spPr>
          <a:xfrm>
            <a:off x="1979712" y="260648"/>
            <a:ext cx="5184576" cy="5184576"/>
          </a:xfrm>
          <a:prstGeom prst="rect">
            <a:avLst/>
          </a:prstGeom>
        </p:spPr>
      </p:pic>
      <p:sp>
        <p:nvSpPr>
          <p:cNvPr id="12" name="TextBox 11">
            <a:extLst>
              <a:ext uri="{FF2B5EF4-FFF2-40B4-BE49-F238E27FC236}">
                <a16:creationId xmlns="" xmlns:a16="http://schemas.microsoft.com/office/drawing/2014/main" id="{C349A7ED-4566-499F-917B-9993EC2E1503}"/>
              </a:ext>
            </a:extLst>
          </p:cNvPr>
          <p:cNvSpPr txBox="1"/>
          <p:nvPr>
            <p:custDataLst>
              <p:tags r:id="rId2"/>
            </p:custDataLst>
          </p:nvPr>
        </p:nvSpPr>
        <p:spPr>
          <a:xfrm>
            <a:off x="2483768" y="5445224"/>
            <a:ext cx="3657600" cy="230832"/>
          </a:xfrm>
          <a:prstGeom prst="rect">
            <a:avLst/>
          </a:prstGeom>
          <a:noFill/>
        </p:spPr>
        <p:txBody>
          <a:bodyPr wrap="square" rtlCol="0">
            <a:spAutoFit/>
          </a:bodyPr>
          <a:lstStyle/>
          <a:p>
            <a:r>
              <a:rPr lang="fr-CA" sz="900" dirty="0">
                <a:hlinkClick r:id="rId6"/>
              </a:rPr>
              <a:t>Im</a:t>
            </a:r>
            <a:r>
              <a:rPr lang="fr-CA" sz="900" dirty="0">
                <a:solidFill>
                  <a:srgbClr val="FFC000"/>
                </a:solidFill>
                <a:hlinkClick r:id="rId6"/>
              </a:rPr>
              <a:t>age</a:t>
            </a:r>
            <a:r>
              <a:rPr lang="fr-CA" sz="900" dirty="0">
                <a:solidFill>
                  <a:srgbClr val="FFC000"/>
                </a:solidFill>
              </a:rPr>
              <a:t> </a:t>
            </a:r>
            <a:r>
              <a:rPr lang="fr-CA" sz="900" dirty="0"/>
              <a:t>d’un auteur inconnu protégée par la licence </a:t>
            </a:r>
            <a:r>
              <a:rPr lang="fr-CA" sz="900" dirty="0">
                <a:solidFill>
                  <a:srgbClr val="FFC000"/>
                </a:solidFill>
                <a:hlinkClick r:id="rId7"/>
              </a:rPr>
              <a:t>CC BY-NC</a:t>
            </a:r>
            <a:endParaRPr lang="fr-CA" sz="900" dirty="0">
              <a:solidFill>
                <a:srgbClr val="FFC000"/>
              </a:solidFill>
            </a:endParaRPr>
          </a:p>
        </p:txBody>
      </p:sp>
    </p:spTree>
    <p:extLst>
      <p:ext uri="{BB962C8B-B14F-4D97-AF65-F5344CB8AC3E}">
        <p14:creationId xmlns:p14="http://schemas.microsoft.com/office/powerpoint/2010/main" val="2809840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AutoShape 8"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custDataLst>
              <p:tags r:id="rId1"/>
            </p:custDataLst>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a:ln>
                <a:noFill/>
              </a:ln>
              <a:solidFill>
                <a:srgbClr val="000000"/>
              </a:solidFill>
              <a:effectLst/>
              <a:uLnTx/>
              <a:uFillTx/>
              <a:latin typeface="Times"/>
              <a:ea typeface="+mn-ea"/>
              <a:cs typeface="+mn-cs"/>
            </a:endParaRPr>
          </a:p>
        </p:txBody>
      </p:sp>
      <p:sp>
        <p:nvSpPr>
          <p:cNvPr id="12298" name="AutoShape 10"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custDataLst>
              <p:tags r:id="rId2"/>
            </p:custDataLst>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a:ln>
                <a:noFill/>
              </a:ln>
              <a:solidFill>
                <a:srgbClr val="000000"/>
              </a:solidFill>
              <a:effectLst/>
              <a:uLnTx/>
              <a:uFillTx/>
              <a:latin typeface="Times"/>
              <a:ea typeface="+mn-ea"/>
              <a:cs typeface="+mn-cs"/>
            </a:endParaRPr>
          </a:p>
        </p:txBody>
      </p:sp>
      <p:sp>
        <p:nvSpPr>
          <p:cNvPr id="12300" name="AutoShape 12"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custDataLst>
              <p:tags r:id="rId3"/>
            </p:custDataLst>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a:ln>
                <a:noFill/>
              </a:ln>
              <a:solidFill>
                <a:srgbClr val="000000"/>
              </a:solidFill>
              <a:effectLst/>
              <a:uLnTx/>
              <a:uFillTx/>
              <a:latin typeface="Times"/>
              <a:ea typeface="+mn-ea"/>
              <a:cs typeface="+mn-cs"/>
            </a:endParaRPr>
          </a:p>
        </p:txBody>
      </p:sp>
      <p:sp>
        <p:nvSpPr>
          <p:cNvPr id="12302" name="AutoShape 14"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custDataLst>
              <p:tags r:id="rId4"/>
            </p:custDataLst>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a:ln>
                <a:noFill/>
              </a:ln>
              <a:solidFill>
                <a:srgbClr val="000000"/>
              </a:solidFill>
              <a:effectLst/>
              <a:uLnTx/>
              <a:uFillTx/>
              <a:latin typeface="Times"/>
              <a:ea typeface="+mn-ea"/>
              <a:cs typeface="+mn-cs"/>
            </a:endParaRPr>
          </a:p>
        </p:txBody>
      </p:sp>
      <p:sp>
        <p:nvSpPr>
          <p:cNvPr id="12304" name="AutoShape 16"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custDataLst>
              <p:tags r:id="rId5"/>
            </p:custDataLst>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a:ln>
                <a:noFill/>
              </a:ln>
              <a:solidFill>
                <a:srgbClr val="000000"/>
              </a:solidFill>
              <a:effectLst/>
              <a:uLnTx/>
              <a:uFillTx/>
              <a:latin typeface="Times"/>
              <a:ea typeface="+mn-ea"/>
              <a:cs typeface="+mn-cs"/>
            </a:endParaRPr>
          </a:p>
        </p:txBody>
      </p:sp>
      <p:sp>
        <p:nvSpPr>
          <p:cNvPr id="12306" name="AutoShape 18"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custDataLst>
              <p:tags r:id="rId6"/>
            </p:custDataLst>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a:ln>
                <a:noFill/>
              </a:ln>
              <a:solidFill>
                <a:srgbClr val="000000"/>
              </a:solidFill>
              <a:effectLst/>
              <a:uLnTx/>
              <a:uFillTx/>
              <a:latin typeface="Times"/>
              <a:ea typeface="+mn-ea"/>
              <a:cs typeface="+mn-cs"/>
            </a:endParaRPr>
          </a:p>
        </p:txBody>
      </p:sp>
      <p:sp>
        <p:nvSpPr>
          <p:cNvPr id="12" name="Rectangle 2"/>
          <p:cNvSpPr txBox="1">
            <a:spLocks noChangeArrowheads="1"/>
          </p:cNvSpPr>
          <p:nvPr>
            <p:custDataLst>
              <p:tags r:id="rId7"/>
            </p:custDataLst>
          </p:nvPr>
        </p:nvSpPr>
        <p:spPr bwMode="auto">
          <a:xfrm>
            <a:off x="460375" y="368610"/>
            <a:ext cx="85041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pitchFamily="-110"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pitchFamily="-110"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pitchFamily="-110"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pitchFamily="-110"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pitchFamily="-110" charset="0"/>
              </a:defRPr>
            </a:lvl6pPr>
            <a:lvl7pPr marL="914400" algn="ctr" rtl="0" fontAlgn="base">
              <a:spcBef>
                <a:spcPct val="0"/>
              </a:spcBef>
              <a:spcAft>
                <a:spcPct val="0"/>
              </a:spcAft>
              <a:defRPr sz="4400">
                <a:solidFill>
                  <a:schemeClr val="tx2"/>
                </a:solidFill>
                <a:latin typeface="Times" pitchFamily="-110" charset="0"/>
              </a:defRPr>
            </a:lvl7pPr>
            <a:lvl8pPr marL="1371600" algn="ctr" rtl="0" fontAlgn="base">
              <a:spcBef>
                <a:spcPct val="0"/>
              </a:spcBef>
              <a:spcAft>
                <a:spcPct val="0"/>
              </a:spcAft>
              <a:defRPr sz="4400">
                <a:solidFill>
                  <a:schemeClr val="tx2"/>
                </a:solidFill>
                <a:latin typeface="Times" pitchFamily="-110" charset="0"/>
              </a:defRPr>
            </a:lvl8pPr>
            <a:lvl9pPr marL="1828800" algn="ctr" rtl="0" fontAlgn="base">
              <a:spcBef>
                <a:spcPct val="0"/>
              </a:spcBef>
              <a:spcAft>
                <a:spcPct val="0"/>
              </a:spcAft>
              <a:defRPr sz="4400">
                <a:solidFill>
                  <a:schemeClr val="tx2"/>
                </a:solidFill>
                <a:latin typeface="Times" pitchFamily="-110"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A" altLang="en-US" sz="4400" b="0" i="0" u="none" strike="noStrike" kern="0" cap="none" spc="0" normalizeH="0" baseline="0" dirty="0">
                <a:ln>
                  <a:noFill/>
                </a:ln>
                <a:solidFill>
                  <a:srgbClr val="4F81BD"/>
                </a:solidFill>
                <a:effectLst/>
                <a:uLnTx/>
                <a:uFillTx/>
                <a:latin typeface="Calibri"/>
                <a:ea typeface="MS PGothic" pitchFamily="34" charset="-128"/>
                <a:cs typeface="Arial" panose="020B0604020202020204" pitchFamily="34" charset="0"/>
              </a:rPr>
              <a:t>Coordonnées et remerciements</a:t>
            </a:r>
          </a:p>
        </p:txBody>
      </p:sp>
      <p:pic>
        <p:nvPicPr>
          <p:cNvPr id="18" name="Picture 17"/>
          <p:cNvPicPr>
            <a:picLocks noChangeAspect="1"/>
          </p:cNvPicPr>
          <p:nvPr>
            <p:custDataLst>
              <p:tags r:id="rId8"/>
            </p:custDataLst>
          </p:nvPr>
        </p:nvPicPr>
        <p:blipFill>
          <a:blip r:embed="rId15" cstate="screen">
            <a:extLst>
              <a:ext uri="{28A0092B-C50C-407E-A947-70E740481C1C}">
                <a14:useLocalDpi xmlns:a14="http://schemas.microsoft.com/office/drawing/2010/main" val="0"/>
              </a:ext>
            </a:extLst>
          </a:blip>
          <a:stretch>
            <a:fillRect/>
          </a:stretch>
        </p:blipFill>
        <p:spPr>
          <a:xfrm>
            <a:off x="1115616" y="1612290"/>
            <a:ext cx="2592288" cy="1036915"/>
          </a:xfrm>
          <a:prstGeom prst="rect">
            <a:avLst/>
          </a:prstGeom>
        </p:spPr>
      </p:pic>
      <p:sp>
        <p:nvSpPr>
          <p:cNvPr id="19" name="TextBox 18"/>
          <p:cNvSpPr txBox="1"/>
          <p:nvPr>
            <p:custDataLst>
              <p:tags r:id="rId9"/>
            </p:custDataLst>
          </p:nvPr>
        </p:nvSpPr>
        <p:spPr>
          <a:xfrm>
            <a:off x="77787" y="2781322"/>
            <a:ext cx="8988425" cy="218521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2800" i="1" u="none" strike="noStrike" kern="1200" cap="none" spc="0" normalizeH="0" baseline="0" dirty="0" err="1">
                <a:ln>
                  <a:noFill/>
                </a:ln>
                <a:solidFill>
                  <a:schemeClr val="accent1"/>
                </a:solidFill>
                <a:effectLst/>
                <a:uLnTx/>
                <a:uFillTx/>
                <a:latin typeface="+mj-lt"/>
                <a:ea typeface="+mn-ea"/>
                <a:cs typeface="Arial" panose="020B0604020202020204" pitchFamily="34" charset="0"/>
              </a:rPr>
              <a:t>Through</a:t>
            </a:r>
            <a:r>
              <a:rPr kumimoji="0" lang="fr-CA" sz="2800" i="1" u="none" strike="noStrike" kern="1200" cap="none" spc="0" normalizeH="0" baseline="0" dirty="0">
                <a:ln>
                  <a:noFill/>
                </a:ln>
                <a:solidFill>
                  <a:schemeClr val="accent1"/>
                </a:solidFill>
                <a:effectLst/>
                <a:uLnTx/>
                <a:uFillTx/>
                <a:latin typeface="+mj-lt"/>
                <a:ea typeface="+mn-ea"/>
                <a:cs typeface="Arial" panose="020B0604020202020204" pitchFamily="34" charset="0"/>
              </a:rPr>
              <a:t> an </a:t>
            </a:r>
            <a:r>
              <a:rPr kumimoji="0" lang="fr-CA" sz="2800" i="1" u="none" strike="noStrike" kern="1200" cap="none" spc="0" normalizeH="0" baseline="0" dirty="0" err="1">
                <a:ln>
                  <a:noFill/>
                </a:ln>
                <a:solidFill>
                  <a:schemeClr val="accent1"/>
                </a:solidFill>
                <a:effectLst/>
                <a:uLnTx/>
                <a:uFillTx/>
                <a:latin typeface="+mj-lt"/>
                <a:ea typeface="+mn-ea"/>
                <a:cs typeface="Arial" panose="020B0604020202020204" pitchFamily="34" charset="0"/>
              </a:rPr>
              <a:t>Equity</a:t>
            </a:r>
            <a:r>
              <a:rPr kumimoji="0" lang="fr-CA" sz="2800" i="1" u="none" strike="noStrike" kern="1200" cap="none" spc="0" normalizeH="0" baseline="0" dirty="0">
                <a:ln>
                  <a:noFill/>
                </a:ln>
                <a:solidFill>
                  <a:schemeClr val="accent1"/>
                </a:solidFill>
                <a:effectLst/>
                <a:uLnTx/>
                <a:uFillTx/>
                <a:latin typeface="+mj-lt"/>
                <a:ea typeface="+mn-ea"/>
                <a:cs typeface="Arial" panose="020B0604020202020204" pitchFamily="34" charset="0"/>
              </a:rPr>
              <a:t> Lens</a:t>
            </a:r>
          </a:p>
          <a:p>
            <a:pPr lvl="0" algn="ctr">
              <a:defRPr/>
            </a:pPr>
            <a:r>
              <a:rPr lang="fr-CA" sz="2800" dirty="0">
                <a:solidFill>
                  <a:schemeClr val="accent1"/>
                </a:solidFill>
                <a:latin typeface="+mj-lt"/>
                <a:cs typeface="Arial" panose="020B0604020202020204" pitchFamily="34" charset="0"/>
              </a:rPr>
              <a:t>Centre de contrôle des maladies de la Colombie-Britannique</a:t>
            </a:r>
            <a:endParaRPr kumimoji="0" lang="fr-CA" sz="2800" i="0" u="none" strike="noStrike" kern="1200" cap="none" spc="0" normalizeH="0" baseline="0" dirty="0">
              <a:ln>
                <a:noFill/>
              </a:ln>
              <a:solidFill>
                <a:schemeClr val="accent1"/>
              </a:solidFill>
              <a:effectLst/>
              <a:uLnTx/>
              <a:uFillTx/>
              <a:latin typeface="+mj-lt"/>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2800" b="0" i="0" u="none" strike="noStrike" kern="1200" cap="none" spc="0" normalizeH="0" baseline="0" dirty="0">
                <a:ln>
                  <a:noFill/>
                </a:ln>
                <a:solidFill>
                  <a:prstClr val="black"/>
                </a:solidFill>
                <a:effectLst/>
                <a:uLnTx/>
                <a:uFillTx/>
                <a:latin typeface="Calibri"/>
                <a:ea typeface="+mn-ea"/>
                <a:cs typeface="Arial" panose="020B0604020202020204" pitchFamily="34" charset="0"/>
                <a:hlinkClick r:id="rId16"/>
              </a:rPr>
              <a:t>pph@phsa.ca</a:t>
            </a:r>
            <a:r>
              <a:rPr kumimoji="0" lang="fr-CA" sz="2800" b="0" i="0" u="none" strike="noStrike" kern="1200" cap="none" spc="0" normalizeH="0" baseline="0" dirty="0">
                <a:ln>
                  <a:noFill/>
                </a:ln>
                <a:solidFill>
                  <a:prstClr val="black"/>
                </a:solidFill>
                <a:effectLst/>
                <a:uLnTx/>
                <a:uFillTx/>
                <a:latin typeface="Calibri"/>
                <a:ea typeface="+mn-ea"/>
                <a:cs typeface="Arial" panose="020B06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dirty="0">
              <a:ln>
                <a:noFill/>
              </a:ln>
              <a:solidFill>
                <a:prstClr val="black"/>
              </a:solidFill>
              <a:effectLst/>
              <a:uLnTx/>
              <a:uFillTx/>
              <a:latin typeface="Calibri"/>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dirty="0">
                <a:ln>
                  <a:noFill/>
                </a:ln>
                <a:solidFill>
                  <a:srgbClr val="002060"/>
                </a:solidFill>
                <a:effectLst/>
                <a:uLnTx/>
                <a:uFillTx/>
                <a:latin typeface="Calibri"/>
                <a:ea typeface="+mn-ea"/>
                <a:cs typeface="Arial" panose="020B0604020202020204" pitchFamily="34" charset="0"/>
                <a:hlinkClick r:id="rId17"/>
              </a:rPr>
              <a:t>http://www.bccdc.ca/health-professionals/professional-resources/health-equity-environmental-health</a:t>
            </a:r>
            <a:r>
              <a:rPr kumimoji="0" lang="fr-CA" sz="1600" b="0" i="0" u="none" strike="noStrike" kern="1200" cap="none" spc="0" normalizeH="0" baseline="0" dirty="0">
                <a:ln>
                  <a:noFill/>
                </a:ln>
                <a:solidFill>
                  <a:srgbClr val="002060"/>
                </a:solidFill>
                <a:effectLst/>
                <a:uLnTx/>
                <a:uFillTx/>
                <a:latin typeface="Calibri"/>
                <a:ea typeface="+mn-ea"/>
                <a:cs typeface="Arial" panose="020B06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dirty="0">
                <a:ln>
                  <a:noFill/>
                </a:ln>
                <a:solidFill>
                  <a:srgbClr val="002060"/>
                </a:solidFill>
                <a:effectLst/>
                <a:uLnTx/>
                <a:uFillTx/>
                <a:latin typeface="Calibri"/>
                <a:ea typeface="+mn-ea"/>
                <a:cs typeface="Arial" panose="020B0604020202020204" pitchFamily="34" charset="0"/>
              </a:rPr>
              <a:t>         </a:t>
            </a:r>
          </a:p>
        </p:txBody>
      </p:sp>
      <p:pic>
        <p:nvPicPr>
          <p:cNvPr id="20" name="Content Placeholder 11"/>
          <p:cNvPicPr>
            <a:picLocks noChangeAspect="1"/>
          </p:cNvPicPr>
          <p:nvPr>
            <p:custDataLst>
              <p:tags r:id="rId10"/>
            </p:custDataLst>
          </p:nvPr>
        </p:nvPicPr>
        <p:blipFill>
          <a:blip r:embed="rId18" cstate="screen">
            <a:extLst>
              <a:ext uri="{28A0092B-C50C-407E-A947-70E740481C1C}">
                <a14:useLocalDpi xmlns:a14="http://schemas.microsoft.com/office/drawing/2010/main" val="0"/>
              </a:ext>
            </a:extLst>
          </a:blip>
          <a:stretch>
            <a:fillRect/>
          </a:stretch>
        </p:blipFill>
        <p:spPr bwMode="auto">
          <a:xfrm>
            <a:off x="4868308" y="1667790"/>
            <a:ext cx="2364279" cy="925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pic>
      <p:pic>
        <p:nvPicPr>
          <p:cNvPr id="16" name="Picture 15">
            <a:extLst>
              <a:ext uri="{FF2B5EF4-FFF2-40B4-BE49-F238E27FC236}">
                <a16:creationId xmlns="" xmlns:a16="http://schemas.microsoft.com/office/drawing/2014/main" id="{0640B497-D35A-4744-A981-59B5865B3412}"/>
              </a:ext>
            </a:extLst>
          </p:cNvPr>
          <p:cNvPicPr>
            <a:picLocks noChangeAspect="1"/>
          </p:cNvPicPr>
          <p:nvPr>
            <p:custDataLst>
              <p:tags r:id="rId11"/>
            </p:custDataLst>
          </p:nvPr>
        </p:nvPicPr>
        <p:blipFill>
          <a:blip r:embed="rId19" cstate="screen">
            <a:extLst>
              <a:ext uri="{28A0092B-C50C-407E-A947-70E740481C1C}">
                <a14:useLocalDpi xmlns:a14="http://schemas.microsoft.com/office/drawing/2010/main" val="0"/>
              </a:ext>
            </a:extLst>
          </a:blip>
          <a:stretch>
            <a:fillRect/>
          </a:stretch>
        </p:blipFill>
        <p:spPr>
          <a:xfrm>
            <a:off x="4737009" y="5125617"/>
            <a:ext cx="2626875" cy="806268"/>
          </a:xfrm>
          <a:prstGeom prst="rect">
            <a:avLst/>
          </a:prstGeom>
        </p:spPr>
      </p:pic>
      <p:pic>
        <p:nvPicPr>
          <p:cNvPr id="17" name="Picture 16">
            <a:extLst>
              <a:ext uri="{FF2B5EF4-FFF2-40B4-BE49-F238E27FC236}">
                <a16:creationId xmlns="" xmlns:a16="http://schemas.microsoft.com/office/drawing/2014/main" id="{FB46DB58-C3A0-4311-8F9D-3E2A0757FE0F}"/>
              </a:ext>
            </a:extLst>
          </p:cNvPr>
          <p:cNvPicPr>
            <a:picLocks noChangeAspect="1"/>
          </p:cNvPicPr>
          <p:nvPr>
            <p:custDataLst>
              <p:tags r:id="rId12"/>
            </p:custDataLst>
          </p:nvPr>
        </p:nvPicPr>
        <p:blipFill>
          <a:blip r:embed="rId20" cstate="screen">
            <a:extLst>
              <a:ext uri="{28A0092B-C50C-407E-A947-70E740481C1C}">
                <a14:useLocalDpi xmlns:a14="http://schemas.microsoft.com/office/drawing/2010/main" val="0"/>
              </a:ext>
            </a:extLst>
          </a:blip>
          <a:stretch>
            <a:fillRect/>
          </a:stretch>
        </p:blipFill>
        <p:spPr>
          <a:xfrm>
            <a:off x="930794" y="5043278"/>
            <a:ext cx="2961932" cy="970947"/>
          </a:xfrm>
          <a:prstGeom prst="rect">
            <a:avLst/>
          </a:prstGeom>
        </p:spPr>
      </p:pic>
    </p:spTree>
    <p:extLst>
      <p:ext uri="{BB962C8B-B14F-4D97-AF65-F5344CB8AC3E}">
        <p14:creationId xmlns:p14="http://schemas.microsoft.com/office/powerpoint/2010/main" val="1497359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p:txBody>
          <a:bodyPr/>
          <a:lstStyle/>
          <a:p>
            <a:r>
              <a:rPr lang="fr-CA" dirty="0"/>
              <a:t>Équité en santé</a:t>
            </a:r>
          </a:p>
        </p:txBody>
      </p:sp>
      <p:sp>
        <p:nvSpPr>
          <p:cNvPr id="9" name="Rectangle 8"/>
          <p:cNvSpPr/>
          <p:nvPr>
            <p:custDataLst>
              <p:tags r:id="rId2"/>
            </p:custDataLst>
          </p:nvPr>
        </p:nvSpPr>
        <p:spPr>
          <a:xfrm>
            <a:off x="457200" y="1462123"/>
            <a:ext cx="2592288" cy="2800767"/>
          </a:xfrm>
          <a:prstGeom prst="rect">
            <a:avLst/>
          </a:prstGeom>
          <a:solidFill>
            <a:schemeClr val="accent5">
              <a:lumMod val="20000"/>
              <a:lumOff val="80000"/>
            </a:schemeClr>
          </a:solidFill>
        </p:spPr>
        <p:txBody>
          <a:bodyPr wrap="square">
            <a:spAutoFit/>
          </a:bodyPr>
          <a:lstStyle/>
          <a:p>
            <a:pPr lvl="0" algn="ctr" defTabSz="914400">
              <a:defRPr/>
            </a:pPr>
            <a:r>
              <a:rPr lang="fr-CA" i="1" dirty="0">
                <a:solidFill>
                  <a:srgbClr val="F79646">
                    <a:lumMod val="75000"/>
                  </a:srgbClr>
                </a:solidFill>
              </a:rPr>
              <a:t>Sit</a:t>
            </a:r>
            <a:r>
              <a:rPr lang="fr-CA" i="1" dirty="0">
                <a:solidFill>
                  <a:srgbClr val="E28638"/>
                </a:solidFill>
              </a:rPr>
              <a:t>uation où toutes les personnes ont les mêmes possibilités d’atteindre un état de santé optimal sans être défavorisées en raison de leurs conditions sociales, économiques et environnementales et culturelles</a:t>
            </a:r>
          </a:p>
          <a:p>
            <a:pPr lvl="0" algn="ctr" defTabSz="914400">
              <a:defRPr/>
            </a:pPr>
            <a:r>
              <a:rPr kumimoji="0" lang="fr-CA" sz="1400" b="0" i="1" u="none" strike="noStrike" kern="1200" cap="none" spc="0" normalizeH="0" baseline="0" dirty="0">
                <a:ln>
                  <a:noFill/>
                </a:ln>
                <a:solidFill>
                  <a:srgbClr val="F79646">
                    <a:lumMod val="75000"/>
                  </a:srgbClr>
                </a:solidFill>
                <a:effectLst/>
                <a:uLnTx/>
                <a:uFillTx/>
                <a:latin typeface="Calibri"/>
                <a:ea typeface="+mn-ea"/>
                <a:cs typeface="+mn-cs"/>
              </a:rPr>
              <a:t>	</a:t>
            </a:r>
            <a:r>
              <a:rPr kumimoji="0" lang="fr-CA" sz="1400" b="0" i="1" u="none" strike="noStrike" kern="1200" cap="none" spc="0" normalizeH="0" baseline="0" dirty="0">
                <a:ln>
                  <a:noFill/>
                </a:ln>
                <a:solidFill>
                  <a:srgbClr val="E28638"/>
                </a:solidFill>
                <a:effectLst/>
                <a:uLnTx/>
                <a:uFillTx/>
                <a:latin typeface="Calibri"/>
                <a:ea typeface="+mn-ea"/>
                <a:cs typeface="+mn-cs"/>
              </a:rPr>
              <a:t>                     </a:t>
            </a:r>
            <a:r>
              <a:rPr kumimoji="0" lang="fr-CA" sz="1400" b="0" u="none" strike="noStrike" kern="1200" cap="none" spc="0" normalizeH="0" baseline="0" dirty="0">
                <a:ln>
                  <a:noFill/>
                </a:ln>
                <a:solidFill>
                  <a:srgbClr val="E28638"/>
                </a:solidFill>
                <a:effectLst/>
                <a:uLnTx/>
                <a:uFillTx/>
                <a:latin typeface="Calibri"/>
                <a:ea typeface="+mn-ea"/>
                <a:cs typeface="+mn-cs"/>
              </a:rPr>
              <a:t>(CCNDS</a:t>
            </a:r>
            <a:r>
              <a:rPr kumimoji="0" lang="fr-CA" sz="1400" b="0" u="none" strike="noStrike" kern="1200" cap="none" spc="0" normalizeH="0" baseline="0" dirty="0">
                <a:ln>
                  <a:noFill/>
                </a:ln>
                <a:solidFill>
                  <a:srgbClr val="F79646">
                    <a:lumMod val="75000"/>
                  </a:srgbClr>
                </a:solidFill>
                <a:effectLst/>
                <a:uLnTx/>
                <a:uFillTx/>
                <a:latin typeface="Calibri"/>
                <a:ea typeface="+mn-ea"/>
                <a:cs typeface="+mn-cs"/>
              </a:rPr>
              <a:t>)</a:t>
            </a:r>
          </a:p>
        </p:txBody>
      </p:sp>
      <p:pic>
        <p:nvPicPr>
          <p:cNvPr id="1026" name="Picture 2"/>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3275856" y="1737152"/>
            <a:ext cx="5700049" cy="385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custDataLst>
              <p:tags r:id="rId4"/>
            </p:custDataLst>
          </p:nvPr>
        </p:nvSpPr>
        <p:spPr>
          <a:xfrm>
            <a:off x="299842" y="4262890"/>
            <a:ext cx="3081311" cy="147732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dirty="0">
                <a:ln>
                  <a:noFill/>
                </a:ln>
                <a:solidFill>
                  <a:srgbClr val="1F3B73"/>
                </a:solidFill>
                <a:effectLst/>
                <a:uLnTx/>
                <a:uFillTx/>
                <a:latin typeface="Calibri"/>
                <a:ea typeface="+mn-ea"/>
                <a:cs typeface="+mn-cs"/>
              </a:rPr>
              <a:t>Les professionnels de la santé publique environnementale peuvent promouvoir </a:t>
            </a:r>
            <a:r>
              <a:rPr lang="fr-CA" b="1" dirty="0">
                <a:solidFill>
                  <a:srgbClr val="1F3B73"/>
                </a:solidFill>
                <a:latin typeface="Calibri"/>
              </a:rPr>
              <a:t>la santé en soutenant les personnes </a:t>
            </a:r>
            <a:r>
              <a:rPr lang="fr-CA" b="1" u="sng" dirty="0">
                <a:solidFill>
                  <a:srgbClr val="1F3B73"/>
                </a:solidFill>
                <a:latin typeface="Calibri"/>
              </a:rPr>
              <a:t>et</a:t>
            </a:r>
            <a:r>
              <a:rPr lang="fr-CA" b="1" dirty="0">
                <a:solidFill>
                  <a:srgbClr val="1F3B73"/>
                </a:solidFill>
                <a:latin typeface="Calibri"/>
              </a:rPr>
              <a:t> en éliminant les obstacles.  </a:t>
            </a:r>
            <a:endParaRPr kumimoji="0" lang="fr-CA" sz="1800" b="1" i="0" u="none" strike="noStrike" kern="1200" cap="none" spc="0" normalizeH="0" baseline="0" dirty="0">
              <a:ln>
                <a:noFill/>
              </a:ln>
              <a:solidFill>
                <a:srgbClr val="1F3B73"/>
              </a:solidFill>
              <a:effectLst/>
              <a:uLnTx/>
              <a:uFillTx/>
              <a:latin typeface="Calibri"/>
            </a:endParaRPr>
          </a:p>
        </p:txBody>
      </p:sp>
    </p:spTree>
    <p:extLst>
      <p:ext uri="{BB962C8B-B14F-4D97-AF65-F5344CB8AC3E}">
        <p14:creationId xmlns:p14="http://schemas.microsoft.com/office/powerpoint/2010/main" val="154209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a:solidFill>
                  <a:schemeClr val="accent1">
                    <a:lumMod val="50000"/>
                  </a:schemeClr>
                </a:solidFill>
              </a:rPr>
              <a:t>Dé</a:t>
            </a:r>
            <a:r>
              <a:rPr lang="fr-CA" dirty="0">
                <a:solidFill>
                  <a:srgbClr val="1F3B73"/>
                </a:solidFill>
              </a:rPr>
              <a:t>terminants sociaux de la santé (DSS)</a:t>
            </a:r>
          </a:p>
        </p:txBody>
      </p:sp>
      <p:sp>
        <p:nvSpPr>
          <p:cNvPr id="9" name="Text Placeholder 8"/>
          <p:cNvSpPr>
            <a:spLocks noGrp="1"/>
          </p:cNvSpPr>
          <p:nvPr>
            <p:ph type="body" idx="1"/>
            <p:custDataLst>
              <p:tags r:id="rId2"/>
            </p:custDataLst>
          </p:nvPr>
        </p:nvSpPr>
        <p:spPr>
          <a:xfrm>
            <a:off x="4645025" y="1535113"/>
            <a:ext cx="4041775" cy="453727"/>
          </a:xfrm>
        </p:spPr>
        <p:txBody>
          <a:bodyPr>
            <a:noAutofit/>
          </a:bodyPr>
          <a:lstStyle/>
          <a:p>
            <a:r>
              <a:rPr lang="fr-CA" dirty="0">
                <a:solidFill>
                  <a:schemeClr val="accent1"/>
                </a:solidFill>
              </a:rPr>
              <a:t>En </a:t>
            </a:r>
            <a:r>
              <a:rPr lang="fr-CA" dirty="0">
                <a:solidFill>
                  <a:srgbClr val="5786C0"/>
                </a:solidFill>
              </a:rPr>
              <a:t>ce qui a trait aux DSS, les iniquités…</a:t>
            </a:r>
          </a:p>
        </p:txBody>
      </p:sp>
      <p:sp>
        <p:nvSpPr>
          <p:cNvPr id="10" name="Content Placeholder 9"/>
          <p:cNvSpPr>
            <a:spLocks noGrp="1"/>
          </p:cNvSpPr>
          <p:nvPr>
            <p:ph sz="half" idx="2"/>
            <p:custDataLst>
              <p:tags r:id="rId3"/>
            </p:custDataLst>
          </p:nvPr>
        </p:nvSpPr>
        <p:spPr>
          <a:xfrm>
            <a:off x="4645025" y="1988840"/>
            <a:ext cx="4041775" cy="3774405"/>
          </a:xfrm>
        </p:spPr>
        <p:txBody>
          <a:bodyPr>
            <a:normAutofit fontScale="77500" lnSpcReduction="20000"/>
          </a:bodyPr>
          <a:lstStyle/>
          <a:p>
            <a:pPr marL="514350" indent="-514350">
              <a:buFont typeface="+mj-lt"/>
              <a:buAutoNum type="arabicPeriod"/>
            </a:pPr>
            <a:r>
              <a:rPr lang="fr-CA" dirty="0"/>
              <a:t>peuvent être associées à une </a:t>
            </a:r>
            <a:r>
              <a:rPr lang="fr-CA" dirty="0">
                <a:solidFill>
                  <a:srgbClr val="5786C0"/>
                </a:solidFill>
              </a:rPr>
              <a:t>exposition</a:t>
            </a:r>
            <a:r>
              <a:rPr lang="fr-CA" dirty="0"/>
              <a:t> indue à un environnement malsain;</a:t>
            </a:r>
          </a:p>
          <a:p>
            <a:pPr marL="514350" indent="-514350">
              <a:buFont typeface="+mj-lt"/>
              <a:buAutoNum type="arabicPeriod"/>
            </a:pPr>
            <a:r>
              <a:rPr lang="fr-CA" dirty="0"/>
              <a:t>modifient les </a:t>
            </a:r>
            <a:r>
              <a:rPr lang="fr-CA" dirty="0">
                <a:solidFill>
                  <a:srgbClr val="5786C0"/>
                </a:solidFill>
              </a:rPr>
              <a:t>comportements</a:t>
            </a:r>
            <a:r>
              <a:rPr lang="fr-CA" dirty="0"/>
              <a:t> des gens et du même coup leur exposition et leur état de santé;</a:t>
            </a:r>
          </a:p>
          <a:p>
            <a:pPr marL="514350" indent="-514350">
              <a:buFont typeface="+mj-lt"/>
              <a:buAutoNum type="arabicPeriod"/>
            </a:pPr>
            <a:r>
              <a:rPr lang="fr-CA" dirty="0"/>
              <a:t>peuvent accroître la </a:t>
            </a:r>
            <a:r>
              <a:rPr lang="fr-CA" dirty="0">
                <a:solidFill>
                  <a:srgbClr val="5786C0"/>
                </a:solidFill>
              </a:rPr>
              <a:t>vulnérabilité</a:t>
            </a:r>
            <a:r>
              <a:rPr lang="fr-CA" dirty="0"/>
              <a:t> aux facteurs environnementaux qui nuisent à la santé et au bien-être;</a:t>
            </a:r>
          </a:p>
          <a:p>
            <a:pPr marL="514350" indent="-514350">
              <a:buFont typeface="+mj-lt"/>
              <a:buAutoNum type="arabicPeriod"/>
            </a:pPr>
            <a:r>
              <a:rPr lang="fr-CA" dirty="0"/>
              <a:t>peuvent être associées à un accès réduit aux services propres à contrer les </a:t>
            </a:r>
            <a:r>
              <a:rPr lang="fr-CA" dirty="0">
                <a:solidFill>
                  <a:srgbClr val="5786C0"/>
                </a:solidFill>
              </a:rPr>
              <a:t>effets</a:t>
            </a:r>
            <a:r>
              <a:rPr lang="fr-CA" dirty="0"/>
              <a:t> de l’exposition à un environnement malsain.</a:t>
            </a:r>
          </a:p>
        </p:txBody>
      </p:sp>
      <p:pic>
        <p:nvPicPr>
          <p:cNvPr id="2050" name="Picture 2"/>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323528" y="2060848"/>
            <a:ext cx="4248472" cy="2790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custDataLst>
              <p:tags r:id="rId5"/>
            </p:custDataLst>
          </p:nvPr>
        </p:nvSpPr>
        <p:spPr>
          <a:xfrm>
            <a:off x="614119" y="4941168"/>
            <a:ext cx="3954929" cy="369332"/>
          </a:xfrm>
          <a:prstGeom prst="rect">
            <a:avLst/>
          </a:prstGeom>
        </p:spPr>
        <p:txBody>
          <a:bodyPr wrap="none">
            <a:spAutoFit/>
          </a:bodyPr>
          <a:lstStyle/>
          <a:p>
            <a:r>
              <a:rPr lang="fr-CA" u="sng" dirty="0">
                <a:solidFill>
                  <a:srgbClr val="10CF9B"/>
                </a:solidFill>
                <a:latin typeface="Arial" panose="020B0604020202020204" pitchFamily="34" charset="0"/>
                <a:cs typeface="Arial" panose="020B0604020202020204" pitchFamily="34" charset="0"/>
              </a:rPr>
              <a:t>http://nccdh.ca/fr/resources/glossary/</a:t>
            </a:r>
          </a:p>
        </p:txBody>
      </p:sp>
    </p:spTree>
    <p:extLst>
      <p:ext uri="{BB962C8B-B14F-4D97-AF65-F5344CB8AC3E}">
        <p14:creationId xmlns:p14="http://schemas.microsoft.com/office/powerpoint/2010/main" val="3651478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a:t>Éq</a:t>
            </a:r>
            <a:r>
              <a:rPr lang="fr-CA" dirty="0">
                <a:solidFill>
                  <a:srgbClr val="4F81BD"/>
                </a:solidFill>
              </a:rPr>
              <a:t>uité et pratiques en santé publique environnementale</a:t>
            </a:r>
          </a:p>
        </p:txBody>
      </p:sp>
      <p:graphicFrame>
        <p:nvGraphicFramePr>
          <p:cNvPr id="4" name="Content Placeholder 3"/>
          <p:cNvGraphicFramePr>
            <a:graphicFrameLocks noGrp="1"/>
          </p:cNvGraphicFramePr>
          <p:nvPr>
            <p:ph idx="1"/>
            <p:custDataLst>
              <p:tags r:id="rId2"/>
            </p:custDataLst>
            <p:extLst>
              <p:ext uri="{D42A27DB-BD31-4B8C-83A1-F6EECF244321}">
                <p14:modId xmlns:p14="http://schemas.microsoft.com/office/powerpoint/2010/main" val="4211581548"/>
              </p:ext>
            </p:extLst>
          </p:nvPr>
        </p:nvGraphicFramePr>
        <p:xfrm>
          <a:off x="467544" y="1628800"/>
          <a:ext cx="8147248" cy="41330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00746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custDataLst>
              <p:tags r:id="rId1"/>
            </p:custDataLst>
          </p:nvPr>
        </p:nvSpPr>
        <p:spPr>
          <a:xfrm>
            <a:off x="1885950" y="4343401"/>
            <a:ext cx="4572000" cy="284693"/>
          </a:xfrm>
          <a:prstGeom prst="rect">
            <a:avLst/>
          </a:prstGeom>
          <a:noFill/>
        </p:spPr>
        <p:txBody>
          <a:bodyPr wrap="square" lIns="68580" tIns="34290" rIns="68580" bIns="34290" rtlCol="0">
            <a:spAutoFit/>
          </a:bodyPr>
          <a:lstStyle/>
          <a:p>
            <a:pPr defTabSz="685800"/>
            <a:endParaRPr lang="fr-CA" sz="1400">
              <a:solidFill>
                <a:prstClr val="black"/>
              </a:solidFill>
              <a:latin typeface="Calibri" panose="020F0502020204030204"/>
            </a:endParaRPr>
          </a:p>
        </p:txBody>
      </p:sp>
      <p:pic>
        <p:nvPicPr>
          <p:cNvPr id="7" name="Picture 6"/>
          <p:cNvPicPr>
            <a:picLocks noChangeAspect="1"/>
          </p:cNvPicPr>
          <p:nvPr>
            <p:custDataLst>
              <p:tags r:id="rId2"/>
            </p:custDataLst>
          </p:nvPr>
        </p:nvPicPr>
        <p:blipFill>
          <a:blip r:embed="rId14">
            <a:extLst>
              <a:ext uri="{28A0092B-C50C-407E-A947-70E740481C1C}">
                <a14:useLocalDpi xmlns:a14="http://schemas.microsoft.com/office/drawing/2010/main" val="0"/>
              </a:ext>
            </a:extLst>
          </a:blip>
          <a:stretch>
            <a:fillRect/>
          </a:stretch>
        </p:blipFill>
        <p:spPr>
          <a:xfrm>
            <a:off x="1005992" y="2723204"/>
            <a:ext cx="2942603" cy="2307924"/>
          </a:xfrm>
          <a:prstGeom prst="rect">
            <a:avLst/>
          </a:prstGeom>
          <a:effectLst>
            <a:softEdge rad="317500"/>
          </a:effectLst>
        </p:spPr>
      </p:pic>
      <p:pic>
        <p:nvPicPr>
          <p:cNvPr id="6" name="Picture 5"/>
          <p:cNvPicPr>
            <a:picLocks noChangeAspect="1"/>
          </p:cNvPicPr>
          <p:nvPr>
            <p:custDataLst>
              <p:tags r:id="rId3"/>
            </p:custDataLst>
          </p:nvPr>
        </p:nvPicPr>
        <p:blipFill>
          <a:blip r:embed="rId15" cstate="screen">
            <a:extLst>
              <a:ext uri="{28A0092B-C50C-407E-A947-70E740481C1C}">
                <a14:useLocalDpi xmlns:a14="http://schemas.microsoft.com/office/drawing/2010/main" val="0"/>
              </a:ext>
            </a:extLst>
          </a:blip>
          <a:stretch>
            <a:fillRect/>
          </a:stretch>
        </p:blipFill>
        <p:spPr>
          <a:xfrm>
            <a:off x="5293247" y="2560617"/>
            <a:ext cx="2329405" cy="2476267"/>
          </a:xfrm>
          <a:prstGeom prst="rect">
            <a:avLst/>
          </a:prstGeom>
        </p:spPr>
      </p:pic>
      <p:sp>
        <p:nvSpPr>
          <p:cNvPr id="4" name="Title 3">
            <a:extLst>
              <a:ext uri="{FF2B5EF4-FFF2-40B4-BE49-F238E27FC236}">
                <a16:creationId xmlns="" xmlns:a16="http://schemas.microsoft.com/office/drawing/2014/main" id="{6B519339-6CFB-433A-BB45-E300EF6FB917}"/>
              </a:ext>
            </a:extLst>
          </p:cNvPr>
          <p:cNvSpPr>
            <a:spLocks noGrp="1"/>
          </p:cNvSpPr>
          <p:nvPr>
            <p:ph type="title"/>
            <p:custDataLst>
              <p:tags r:id="rId4"/>
            </p:custDataLst>
          </p:nvPr>
        </p:nvSpPr>
        <p:spPr/>
        <p:txBody>
          <a:bodyPr>
            <a:normAutofit fontScale="90000"/>
          </a:bodyPr>
          <a:lstStyle/>
          <a:p>
            <a:r>
              <a:rPr lang="fr-CA" dirty="0"/>
              <a:t>Qu’est-ce qu’une «</a:t>
            </a:r>
            <a:r>
              <a:rPr lang="fr-CA" dirty="0">
                <a:solidFill>
                  <a:srgbClr val="4F81BD"/>
                </a:solidFill>
              </a:rPr>
              <a:t> perspective d’équité</a:t>
            </a:r>
            <a:r>
              <a:rPr lang="fr-CA" dirty="0"/>
              <a:t> »?</a:t>
            </a:r>
          </a:p>
        </p:txBody>
      </p:sp>
      <p:sp>
        <p:nvSpPr>
          <p:cNvPr id="10" name="Text Placeholder 9">
            <a:extLst>
              <a:ext uri="{FF2B5EF4-FFF2-40B4-BE49-F238E27FC236}">
                <a16:creationId xmlns="" xmlns:a16="http://schemas.microsoft.com/office/drawing/2014/main" id="{6D09BA7B-62F6-471A-B85F-584D6A6BB7D6}"/>
              </a:ext>
            </a:extLst>
          </p:cNvPr>
          <p:cNvSpPr>
            <a:spLocks noGrp="1"/>
          </p:cNvSpPr>
          <p:nvPr>
            <p:ph type="body" idx="1"/>
            <p:custDataLst>
              <p:tags r:id="rId5"/>
            </p:custDataLst>
          </p:nvPr>
        </p:nvSpPr>
        <p:spPr>
          <a:xfrm>
            <a:off x="457200" y="1535113"/>
            <a:ext cx="4040188" cy="794024"/>
          </a:xfrm>
        </p:spPr>
        <p:txBody>
          <a:bodyPr anchor="ctr">
            <a:noAutofit/>
          </a:bodyPr>
          <a:lstStyle/>
          <a:p>
            <a:pPr algn="ctr"/>
            <a:r>
              <a:rPr lang="fr-CA" sz="1600" dirty="0">
                <a:solidFill>
                  <a:srgbClr val="002060"/>
                </a:solidFill>
                <a:latin typeface="Arial" panose="020B0604020202020204" pitchFamily="34" charset="0"/>
                <a:cs typeface="Arial" panose="020B0604020202020204" pitchFamily="34" charset="0"/>
              </a:rPr>
              <a:t>« </a:t>
            </a:r>
            <a:r>
              <a:rPr lang="fr-CA" sz="1600" dirty="0">
                <a:solidFill>
                  <a:srgbClr val="1F3B73"/>
                </a:solidFill>
                <a:latin typeface="Arial" panose="020B0604020202020204" pitchFamily="34" charset="0"/>
                <a:cs typeface="Arial" panose="020B0604020202020204" pitchFamily="34" charset="0"/>
              </a:rPr>
              <a:t>Les dimensions de la fenêtre dépendent de son cadre. Nous avons besoin d’un nouveau cadre. »</a:t>
            </a:r>
          </a:p>
        </p:txBody>
      </p:sp>
      <p:sp>
        <p:nvSpPr>
          <p:cNvPr id="11" name="Content Placeholder 10">
            <a:extLst>
              <a:ext uri="{FF2B5EF4-FFF2-40B4-BE49-F238E27FC236}">
                <a16:creationId xmlns="" xmlns:a16="http://schemas.microsoft.com/office/drawing/2014/main" id="{99749005-AAED-4F9C-8472-334CCFB169C8}"/>
              </a:ext>
            </a:extLst>
          </p:cNvPr>
          <p:cNvSpPr>
            <a:spLocks noGrp="1"/>
          </p:cNvSpPr>
          <p:nvPr>
            <p:ph sz="half" idx="2"/>
            <p:custDataLst>
              <p:tags r:id="rId6"/>
            </p:custDataLst>
          </p:nvPr>
        </p:nvSpPr>
        <p:spPr>
          <a:xfrm>
            <a:off x="457199" y="5181675"/>
            <a:ext cx="4040188" cy="613951"/>
          </a:xfrm>
        </p:spPr>
        <p:txBody>
          <a:bodyPr anchor="ctr">
            <a:normAutofit/>
          </a:bodyPr>
          <a:lstStyle/>
          <a:p>
            <a:pPr marL="0" indent="0" algn="r">
              <a:buNone/>
            </a:pPr>
            <a:r>
              <a:rPr lang="fr-CA" sz="1200" dirty="0">
                <a:solidFill>
                  <a:srgbClr val="1F3B73"/>
                </a:solidFill>
                <a:latin typeface="Arial" panose="020B0604020202020204" pitchFamily="34" charset="0"/>
                <a:cs typeface="Arial" panose="020B0604020202020204" pitchFamily="34" charset="0"/>
              </a:rPr>
              <a:t>- Ryan Meili, Université St. Francis Xavier, 2 mars 2016</a:t>
            </a:r>
          </a:p>
        </p:txBody>
      </p:sp>
      <p:sp>
        <p:nvSpPr>
          <p:cNvPr id="12" name="Text Placeholder 11">
            <a:extLst>
              <a:ext uri="{FF2B5EF4-FFF2-40B4-BE49-F238E27FC236}">
                <a16:creationId xmlns="" xmlns:a16="http://schemas.microsoft.com/office/drawing/2014/main" id="{FAD18203-5973-480B-A26D-6E6166ED0329}"/>
              </a:ext>
            </a:extLst>
          </p:cNvPr>
          <p:cNvSpPr>
            <a:spLocks noGrp="1"/>
          </p:cNvSpPr>
          <p:nvPr>
            <p:ph type="body" sz="quarter" idx="3"/>
            <p:custDataLst>
              <p:tags r:id="rId7"/>
            </p:custDataLst>
          </p:nvPr>
        </p:nvSpPr>
        <p:spPr>
          <a:xfrm>
            <a:off x="4645025" y="1535113"/>
            <a:ext cx="4041775" cy="794024"/>
          </a:xfrm>
        </p:spPr>
        <p:txBody>
          <a:bodyPr anchor="ctr">
            <a:normAutofit/>
          </a:bodyPr>
          <a:lstStyle/>
          <a:p>
            <a:pPr algn="ctr"/>
            <a:r>
              <a:rPr lang="fr-CA" sz="1600" dirty="0">
                <a:solidFill>
                  <a:srgbClr val="002060"/>
                </a:solidFill>
                <a:latin typeface="Arial" panose="020B0604020202020204" pitchFamily="34" charset="0"/>
                <a:cs typeface="Arial" panose="020B0604020202020204" pitchFamily="34" charset="0"/>
              </a:rPr>
              <a:t>	</a:t>
            </a:r>
            <a:r>
              <a:rPr lang="fr-CA" sz="1600" dirty="0">
                <a:solidFill>
                  <a:srgbClr val="1F3B73"/>
                </a:solidFill>
                <a:latin typeface="Arial" panose="020B0604020202020204" pitchFamily="34" charset="0"/>
                <a:cs typeface="Arial" panose="020B0604020202020204" pitchFamily="34" charset="0"/>
              </a:rPr>
              <a:t>« La vie change votre façon de voir les choses. »</a:t>
            </a:r>
          </a:p>
        </p:txBody>
      </p:sp>
      <p:sp>
        <p:nvSpPr>
          <p:cNvPr id="13" name="Content Placeholder 12">
            <a:extLst>
              <a:ext uri="{FF2B5EF4-FFF2-40B4-BE49-F238E27FC236}">
                <a16:creationId xmlns="" xmlns:a16="http://schemas.microsoft.com/office/drawing/2014/main" id="{EF21F78D-E0E1-4444-8820-5040214D05E9}"/>
              </a:ext>
            </a:extLst>
          </p:cNvPr>
          <p:cNvSpPr>
            <a:spLocks noGrp="1"/>
          </p:cNvSpPr>
          <p:nvPr>
            <p:ph sz="quarter" idx="4"/>
            <p:custDataLst>
              <p:tags r:id="rId8"/>
            </p:custDataLst>
          </p:nvPr>
        </p:nvSpPr>
        <p:spPr>
          <a:xfrm>
            <a:off x="4645024" y="5181675"/>
            <a:ext cx="4041775" cy="613952"/>
          </a:xfrm>
        </p:spPr>
        <p:txBody>
          <a:bodyPr anchor="ctr">
            <a:normAutofit/>
          </a:bodyPr>
          <a:lstStyle/>
          <a:p>
            <a:pPr marL="0" indent="0" algn="r">
              <a:buNone/>
            </a:pPr>
            <a:r>
              <a:rPr lang="fr-CA" sz="1200" dirty="0">
                <a:solidFill>
                  <a:srgbClr val="1F3B73"/>
                </a:solidFill>
                <a:latin typeface="Arial" panose="020B0604020202020204" pitchFamily="34" charset="0"/>
                <a:cs typeface="Arial" panose="020B0604020202020204" pitchFamily="34" charset="0"/>
              </a:rPr>
              <a:t>- Sean </a:t>
            </a:r>
            <a:r>
              <a:rPr lang="fr-CA" sz="1200" dirty="0" err="1">
                <a:solidFill>
                  <a:srgbClr val="1F3B73"/>
                </a:solidFill>
                <a:latin typeface="Arial" panose="020B0604020202020204" pitchFamily="34" charset="0"/>
                <a:cs typeface="Arial" panose="020B0604020202020204" pitchFamily="34" charset="0"/>
              </a:rPr>
              <a:t>O’Toole</a:t>
            </a:r>
            <a:r>
              <a:rPr lang="fr-CA" sz="1200" dirty="0">
                <a:solidFill>
                  <a:srgbClr val="1F3B73"/>
                </a:solidFill>
                <a:latin typeface="Arial" panose="020B0604020202020204" pitchFamily="34" charset="0"/>
                <a:cs typeface="Arial" panose="020B0604020202020204" pitchFamily="34" charset="0"/>
              </a:rPr>
              <a:t>, ICISP, Nouvelle-Écosse</a:t>
            </a:r>
          </a:p>
        </p:txBody>
      </p:sp>
      <p:sp>
        <p:nvSpPr>
          <p:cNvPr id="14" name="TextBox 13">
            <a:extLst>
              <a:ext uri="{FF2B5EF4-FFF2-40B4-BE49-F238E27FC236}">
                <a16:creationId xmlns="" xmlns:a16="http://schemas.microsoft.com/office/drawing/2014/main" id="{F809B497-7BBA-4340-B7A1-B80185768034}"/>
              </a:ext>
            </a:extLst>
          </p:cNvPr>
          <p:cNvSpPr txBox="1"/>
          <p:nvPr>
            <p:custDataLst>
              <p:tags r:id="rId9"/>
            </p:custDataLst>
          </p:nvPr>
        </p:nvSpPr>
        <p:spPr>
          <a:xfrm>
            <a:off x="2202225" y="4900323"/>
            <a:ext cx="1612464" cy="261610"/>
          </a:xfrm>
          <a:prstGeom prst="rect">
            <a:avLst/>
          </a:prstGeom>
          <a:noFill/>
        </p:spPr>
        <p:txBody>
          <a:bodyPr wrap="square" rtlCol="0">
            <a:spAutoFit/>
          </a:bodyPr>
          <a:lstStyle/>
          <a:p>
            <a:pPr algn="r"/>
            <a:r>
              <a:rPr lang="fr-CA" sz="1100">
                <a:solidFill>
                  <a:schemeClr val="bg1">
                    <a:lumMod val="50000"/>
                  </a:schemeClr>
                </a:solidFill>
              </a:rPr>
              <a:t>Shutterstock.com</a:t>
            </a:r>
          </a:p>
        </p:txBody>
      </p:sp>
      <p:sp>
        <p:nvSpPr>
          <p:cNvPr id="15" name="TextBox 14">
            <a:extLst>
              <a:ext uri="{FF2B5EF4-FFF2-40B4-BE49-F238E27FC236}">
                <a16:creationId xmlns="" xmlns:a16="http://schemas.microsoft.com/office/drawing/2014/main" id="{6A3F5694-2977-4179-B1E0-119E2679997F}"/>
              </a:ext>
            </a:extLst>
          </p:cNvPr>
          <p:cNvSpPr txBox="1"/>
          <p:nvPr>
            <p:custDataLst>
              <p:tags r:id="rId10"/>
            </p:custDataLst>
          </p:nvPr>
        </p:nvSpPr>
        <p:spPr>
          <a:xfrm>
            <a:off x="6010188" y="4911388"/>
            <a:ext cx="1612464" cy="261610"/>
          </a:xfrm>
          <a:prstGeom prst="rect">
            <a:avLst/>
          </a:prstGeom>
          <a:noFill/>
        </p:spPr>
        <p:txBody>
          <a:bodyPr wrap="square" rtlCol="0">
            <a:spAutoFit/>
          </a:bodyPr>
          <a:lstStyle/>
          <a:p>
            <a:pPr algn="r"/>
            <a:r>
              <a:rPr lang="fr-CA" sz="1100" dirty="0">
                <a:solidFill>
                  <a:schemeClr val="bg1">
                    <a:lumMod val="50000"/>
                  </a:schemeClr>
                </a:solidFill>
              </a:rPr>
              <a:t>Openclipart.org</a:t>
            </a:r>
          </a:p>
        </p:txBody>
      </p:sp>
      <p:sp>
        <p:nvSpPr>
          <p:cNvPr id="16" name="TextBox 15">
            <a:extLst>
              <a:ext uri="{FF2B5EF4-FFF2-40B4-BE49-F238E27FC236}">
                <a16:creationId xmlns="" xmlns:a16="http://schemas.microsoft.com/office/drawing/2014/main" id="{D71A78B8-1C94-45A9-A5D8-13A7B569D9C0}"/>
              </a:ext>
            </a:extLst>
          </p:cNvPr>
          <p:cNvSpPr txBox="1"/>
          <p:nvPr>
            <p:custDataLst>
              <p:tags r:id="rId11"/>
            </p:custDataLst>
          </p:nvPr>
        </p:nvSpPr>
        <p:spPr>
          <a:xfrm>
            <a:off x="7484302" y="5672281"/>
            <a:ext cx="1202498" cy="276999"/>
          </a:xfrm>
          <a:prstGeom prst="rect">
            <a:avLst/>
          </a:prstGeom>
          <a:noFill/>
        </p:spPr>
        <p:txBody>
          <a:bodyPr wrap="square" rtlCol="0">
            <a:spAutoFit/>
          </a:bodyPr>
          <a:lstStyle/>
          <a:p>
            <a:r>
              <a:rPr lang="fr-CA" sz="1200"/>
              <a:t>Source : CCNDS</a:t>
            </a:r>
          </a:p>
        </p:txBody>
      </p:sp>
    </p:spTree>
    <p:extLst>
      <p:ext uri="{BB962C8B-B14F-4D97-AF65-F5344CB8AC3E}">
        <p14:creationId xmlns:p14="http://schemas.microsoft.com/office/powerpoint/2010/main" val="3056554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solidFill>
                  <a:srgbClr val="4F81BD"/>
                </a:solidFill>
              </a:rPr>
              <a:t>App</a:t>
            </a:r>
            <a:r>
              <a:rPr lang="fr-CA" dirty="0"/>
              <a:t>roches systémiques en santé publique</a:t>
            </a:r>
          </a:p>
        </p:txBody>
      </p:sp>
    </p:spTree>
    <p:extLst>
      <p:ext uri="{BB962C8B-B14F-4D97-AF65-F5344CB8AC3E}">
        <p14:creationId xmlns:p14="http://schemas.microsoft.com/office/powerpoint/2010/main" val="3424797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custDataLst>
              <p:tags r:id="rId1"/>
            </p:custDataLst>
          </p:nvPr>
        </p:nvSpPr>
        <p:spPr/>
        <p:txBody>
          <a:bodyPr/>
          <a:lstStyle/>
          <a:p>
            <a:r>
              <a:rPr lang="fr-CA"/>
              <a:t>Vision systémique</a:t>
            </a:r>
          </a:p>
        </p:txBody>
      </p:sp>
      <p:sp>
        <p:nvSpPr>
          <p:cNvPr id="14339" name="Rectangle 3"/>
          <p:cNvSpPr>
            <a:spLocks noGrp="1"/>
          </p:cNvSpPr>
          <p:nvPr>
            <p:ph idx="1"/>
            <p:custDataLst>
              <p:tags r:id="rId2"/>
            </p:custDataLst>
          </p:nvPr>
        </p:nvSpPr>
        <p:spPr/>
        <p:txBody>
          <a:bodyPr>
            <a:normAutofit lnSpcReduction="10000"/>
          </a:bodyPr>
          <a:lstStyle/>
          <a:p>
            <a:pPr marL="0" indent="0" algn="ctr">
              <a:buNone/>
            </a:pPr>
            <a:r>
              <a:rPr lang="fr-CA" dirty="0"/>
              <a:t>« perspective qui considère les liens entre différentes composantes et planifie les conséquences de leur interaction, et qui requiert une vision interdisciplinaire et une participation active des personnes qui ont un rôle à jouer dans l’orientation des changements » </a:t>
            </a:r>
          </a:p>
          <a:p>
            <a:pPr marL="0" indent="0" algn="r">
              <a:buNone/>
            </a:pPr>
            <a:endParaRPr lang="fr-CA" sz="1800" dirty="0"/>
          </a:p>
          <a:p>
            <a:pPr marL="0" indent="0" algn="r">
              <a:buNone/>
            </a:pPr>
            <a:endParaRPr lang="fr-CA" sz="1800" dirty="0"/>
          </a:p>
          <a:p>
            <a:pPr marL="0" indent="0" algn="r">
              <a:buNone/>
            </a:pPr>
            <a:r>
              <a:rPr lang="fr-CA" sz="1800" dirty="0"/>
              <a:t>(</a:t>
            </a:r>
            <a:r>
              <a:rPr lang="fr-CA" sz="1800" dirty="0" err="1"/>
              <a:t>Leischow</a:t>
            </a:r>
            <a:r>
              <a:rPr lang="fr-CA" sz="1800" dirty="0"/>
              <a:t> et </a:t>
            </a:r>
            <a:r>
              <a:rPr lang="fr-CA" sz="1800" dirty="0" err="1"/>
              <a:t>Milstein</a:t>
            </a:r>
            <a:r>
              <a:rPr lang="fr-CA" sz="1800" dirty="0"/>
              <a:t>, 2006)</a:t>
            </a:r>
          </a:p>
          <a:p>
            <a:endParaRPr lang="fr-CA" dirty="0"/>
          </a:p>
        </p:txBody>
      </p:sp>
    </p:spTree>
    <p:extLst>
      <p:ext uri="{BB962C8B-B14F-4D97-AF65-F5344CB8AC3E}">
        <p14:creationId xmlns:p14="http://schemas.microsoft.com/office/powerpoint/2010/main" val="11562743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3"/>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4"/>
</p:tagLst>
</file>

<file path=ppt/tags/tag115.xml><?xml version="1.0" encoding="utf-8"?>
<p:tagLst xmlns:a="http://schemas.openxmlformats.org/drawingml/2006/main" xmlns:r="http://schemas.openxmlformats.org/officeDocument/2006/relationships" xmlns:p="http://schemas.openxmlformats.org/presentationml/2006/main">
  <p:tag name="NUM" val="5"/>
</p:tagLst>
</file>

<file path=ppt/tags/tag116.xml><?xml version="1.0" encoding="utf-8"?>
<p:tagLst xmlns:a="http://schemas.openxmlformats.org/drawingml/2006/main" xmlns:r="http://schemas.openxmlformats.org/officeDocument/2006/relationships" xmlns:p="http://schemas.openxmlformats.org/presentationml/2006/main">
  <p:tag name="NUM" val="6"/>
</p:tagLst>
</file>

<file path=ppt/tags/tag117.xml><?xml version="1.0" encoding="utf-8"?>
<p:tagLst xmlns:a="http://schemas.openxmlformats.org/drawingml/2006/main" xmlns:r="http://schemas.openxmlformats.org/officeDocument/2006/relationships" xmlns:p="http://schemas.openxmlformats.org/presentationml/2006/main">
  <p:tag name="NUM" val="7"/>
</p:tagLst>
</file>

<file path=ppt/tags/tag118.xml><?xml version="1.0" encoding="utf-8"?>
<p:tagLst xmlns:a="http://schemas.openxmlformats.org/drawingml/2006/main" xmlns:r="http://schemas.openxmlformats.org/officeDocument/2006/relationships" xmlns:p="http://schemas.openxmlformats.org/presentationml/2006/main">
  <p:tag name="NUM" val="8"/>
</p:tagLst>
</file>

<file path=ppt/tags/tag119.xml><?xml version="1.0" encoding="utf-8"?>
<p:tagLst xmlns:a="http://schemas.openxmlformats.org/drawingml/2006/main" xmlns:r="http://schemas.openxmlformats.org/officeDocument/2006/relationships" xmlns:p="http://schemas.openxmlformats.org/presentationml/2006/main">
  <p:tag name="NUM" val="9"/>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10"/>
</p:tagLst>
</file>

<file path=ppt/tags/tag121.xml><?xml version="1.0" encoding="utf-8"?>
<p:tagLst xmlns:a="http://schemas.openxmlformats.org/drawingml/2006/main" xmlns:r="http://schemas.openxmlformats.org/officeDocument/2006/relationships" xmlns:p="http://schemas.openxmlformats.org/presentationml/2006/main">
  <p:tag name="NUM" val="11"/>
</p:tagLst>
</file>

<file path=ppt/tags/tag122.xml><?xml version="1.0" encoding="utf-8"?>
<p:tagLst xmlns:a="http://schemas.openxmlformats.org/drawingml/2006/main" xmlns:r="http://schemas.openxmlformats.org/officeDocument/2006/relationships" xmlns:p="http://schemas.openxmlformats.org/presentationml/2006/main">
  <p:tag name="NUM" val="1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6"/>
</p:tagLst>
</file>

<file path=ppt/tags/tag24.xml><?xml version="1.0" encoding="utf-8"?>
<p:tagLst xmlns:a="http://schemas.openxmlformats.org/drawingml/2006/main" xmlns:r="http://schemas.openxmlformats.org/officeDocument/2006/relationships" xmlns:p="http://schemas.openxmlformats.org/presentationml/2006/main">
  <p:tag name="NUM" val="7"/>
</p:tagLst>
</file>

<file path=ppt/tags/tag25.xml><?xml version="1.0" encoding="utf-8"?>
<p:tagLst xmlns:a="http://schemas.openxmlformats.org/drawingml/2006/main" xmlns:r="http://schemas.openxmlformats.org/officeDocument/2006/relationships" xmlns:p="http://schemas.openxmlformats.org/presentationml/2006/main">
  <p:tag name="NUM" val="8"/>
</p:tagLst>
</file>

<file path=ppt/tags/tag26.xml><?xml version="1.0" encoding="utf-8"?>
<p:tagLst xmlns:a="http://schemas.openxmlformats.org/drawingml/2006/main" xmlns:r="http://schemas.openxmlformats.org/officeDocument/2006/relationships" xmlns:p="http://schemas.openxmlformats.org/presentationml/2006/main">
  <p:tag name="NUM" val="9"/>
</p:tagLst>
</file>

<file path=ppt/tags/tag27.xml><?xml version="1.0" encoding="utf-8"?>
<p:tagLst xmlns:a="http://schemas.openxmlformats.org/drawingml/2006/main" xmlns:r="http://schemas.openxmlformats.org/officeDocument/2006/relationships" xmlns:p="http://schemas.openxmlformats.org/presentationml/2006/main">
  <p:tag name="NUM" val="10"/>
</p:tagLst>
</file>

<file path=ppt/tags/tag28.xml><?xml version="1.0" encoding="utf-8"?>
<p:tagLst xmlns:a="http://schemas.openxmlformats.org/drawingml/2006/main" xmlns:r="http://schemas.openxmlformats.org/officeDocument/2006/relationships" xmlns:p="http://schemas.openxmlformats.org/presentationml/2006/main">
  <p:tag name="NUM" val="11"/>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5"/>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quity Le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Equity Len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Custom Document" ma:contentTypeID="0x010100DA361FFC15F23349803C3C69CD01CD2300E157DFA19A3FFD4F80D0469ADC363A00" ma:contentTypeVersion="9" ma:contentTypeDescription="Create a new document." ma:contentTypeScope="" ma:versionID="99bebdff1f42fd1e658056fb63fa30bc">
  <xsd:schema xmlns:xsd="http://www.w3.org/2001/XMLSchema" xmlns:xs="http://www.w3.org/2001/XMLSchema" xmlns:p="http://schemas.microsoft.com/office/2006/metadata/properties" xmlns:ns2="2a1cf95e-a2cb-4d0f-9c16-7db7b13007cf" xmlns:ns3="4de64c37-ebdf-406a-9f1b-af099cf715f4" targetNamespace="http://schemas.microsoft.com/office/2006/metadata/properties" ma:root="true" ma:fieldsID="e36369f956aa94e82d4b5d374d1a892a" ns2:_="" ns3:_="">
    <xsd:import namespace="2a1cf95e-a2cb-4d0f-9c16-7db7b13007cf"/>
    <xsd:import namespace="4de64c37-ebdf-406a-9f1b-af099cf715f4"/>
    <xsd:element name="properties">
      <xsd:complexType>
        <xsd:sequence>
          <xsd:element name="documentManagement">
            <xsd:complexType>
              <xsd:all>
                <xsd:element ref="ns2:d54dd449c2c54af89444c3906a20b699" minOccurs="0"/>
                <xsd:element ref="ns2:TaxCatchAll" minOccurs="0"/>
                <xsd:element ref="ns2:TaxCatchAllLabel" minOccurs="0"/>
                <xsd:element ref="ns2:k05366dfea714127ab8826af69afb524" minOccurs="0"/>
                <xsd:element ref="ns3:DocumentDescription" minOccurs="0"/>
                <xsd:element ref="ns3:DocumentLanguage" minOccurs="0"/>
                <xsd:element ref="ns3:Audience1" minOccurs="0"/>
                <xsd:element ref="ns2:_dlc_DocId" minOccurs="0"/>
                <xsd:element ref="ns2:_dlc_DocIdUrl" minOccurs="0"/>
                <xsd:element ref="ns2:_dlc_DocIdPersistId" minOccurs="0"/>
                <xsd:element ref="ns2:HideDocu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1cf95e-a2cb-4d0f-9c16-7db7b13007cf" elementFormDefault="qualified">
    <xsd:import namespace="http://schemas.microsoft.com/office/2006/documentManagement/types"/>
    <xsd:import namespace="http://schemas.microsoft.com/office/infopath/2007/PartnerControls"/>
    <xsd:element name="d54dd449c2c54af89444c3906a20b699" ma:index="8" nillable="true" ma:taxonomy="true" ma:internalName="d54dd449c2c54af89444c3906a20b699" ma:taxonomyFieldName="ResourceCategory" ma:displayName="Resource Category" ma:default="" ma:fieldId="{d54dd449-c2c5-4af8-9444-c3906a20b699}" ma:taxonomyMulti="true" ma:sspId="e5481489-1c4e-4a78-9d25-61807e18e714" ma:termSetId="d951ee64-c3ba-4c08-a09c-902853831bd1" ma:anchorId="00000000-0000-0000-0000-000000000000" ma:open="true" ma:isKeyword="false">
      <xsd:complexType>
        <xsd:sequence>
          <xsd:element ref="pc:Terms" minOccurs="0" maxOccurs="1"/>
        </xsd:sequence>
      </xsd:complexType>
    </xsd:element>
    <xsd:element name="TaxCatchAll" ma:index="9" nillable="true" ma:displayName="Taxonomy Catch All Column" ma:description="" ma:hidden="true" ma:list="{cd7a44c3-8849-4997-b7c8-ecb7ba79295d}" ma:internalName="TaxCatchAll" ma:showField="CatchAllData" ma:web="2a1cf95e-a2cb-4d0f-9c16-7db7b13007c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cd7a44c3-8849-4997-b7c8-ecb7ba79295d}" ma:internalName="TaxCatchAllLabel" ma:readOnly="true" ma:showField="CatchAllDataLabel" ma:web="2a1cf95e-a2cb-4d0f-9c16-7db7b13007cf">
      <xsd:complexType>
        <xsd:complexContent>
          <xsd:extension base="dms:MultiChoiceLookup">
            <xsd:sequence>
              <xsd:element name="Value" type="dms:Lookup" maxOccurs="unbounded" minOccurs="0" nillable="true"/>
            </xsd:sequence>
          </xsd:extension>
        </xsd:complexContent>
      </xsd:complexType>
    </xsd:element>
    <xsd:element name="k05366dfea714127ab8826af69afb524" ma:index="12" nillable="true" ma:taxonomy="true" ma:internalName="k05366dfea714127ab8826af69afb524" ma:taxonomyFieldName="ResourceType" ma:displayName="ResourceType" ma:fieldId="{405366df-ea71-4127-ab88-26af69afb524}" ma:taxonomyMulti="true" ma:sspId="e5481489-1c4e-4a78-9d25-61807e18e714" ma:termSetId="f367d6b2-406a-443d-b850-249d3ebc6bd2" ma:anchorId="00000000-0000-0000-0000-000000000000" ma:open="false" ma:isKeyword="false">
      <xsd:complexType>
        <xsd:sequence>
          <xsd:element ref="pc:Terms" minOccurs="0" maxOccurs="1"/>
        </xsd:sequence>
      </xsd:complexType>
    </xsd:element>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HideDocument" ma:index="20" nillable="true" ma:displayName="HideDocument" ma:default="0" ma:internalName="HideDocumen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de64c37-ebdf-406a-9f1b-af099cf715f4" elementFormDefault="qualified">
    <xsd:import namespace="http://schemas.microsoft.com/office/2006/documentManagement/types"/>
    <xsd:import namespace="http://schemas.microsoft.com/office/infopath/2007/PartnerControls"/>
    <xsd:element name="DocumentDescription" ma:index="14" nillable="true" ma:displayName="Resource Description" ma:internalName="DocumentDescription">
      <xsd:simpleType>
        <xsd:restriction base="dms:Note">
          <xsd:maxLength value="255"/>
        </xsd:restriction>
      </xsd:simpleType>
    </xsd:element>
    <xsd:element name="DocumentLanguage" ma:index="15" nillable="true" ma:displayName="Resource Language" ma:format="Dropdown" ma:internalName="DocumentLanguage">
      <xsd:simpleType>
        <xsd:restriction base="dms:Choice">
          <xsd:enumeration value="Arabic"/>
          <xsd:enumeration value="Chinese (Simplified)"/>
          <xsd:enumeration value="Chinese (Traditional)"/>
          <xsd:enumeration value="French"/>
          <xsd:enumeration value="Spanish"/>
          <xsd:enumeration value="Russian"/>
          <xsd:enumeration value="Vietnamese"/>
        </xsd:restriction>
      </xsd:simpleType>
    </xsd:element>
    <xsd:element name="Audience1" ma:index="16" nillable="true" ma:displayName="Audience" ma:internalName="Audience1">
      <xsd:complexType>
        <xsd:complexContent>
          <xsd:extension base="dms:MultiChoice">
            <xsd:sequence>
              <xsd:element name="Value" maxOccurs="unbounded" minOccurs="0" nillable="true">
                <xsd:simpleType>
                  <xsd:restriction base="dms:Choice">
                    <xsd:enumeration value="Health Professionals"/>
                    <xsd:enumeration value="Patients and Families"/>
                    <xsd:enumeration value="Physicians"/>
                    <xsd:enumeration value="Researchers"/>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udience1 xmlns="4de64c37-ebdf-406a-9f1b-af099cf715f4">
      <Value>Health Professionals</Value>
    </Audience1>
    <k05366dfea714127ab8826af69afb524 xmlns="2a1cf95e-a2cb-4d0f-9c16-7db7b13007cf">
      <Terms xmlns="http://schemas.microsoft.com/office/infopath/2007/PartnerControls"/>
    </k05366dfea714127ab8826af69afb524>
    <TaxCatchAll xmlns="2a1cf95e-a2cb-4d0f-9c16-7db7b13007cf">
      <Value>194</Value>
    </TaxCatchAll>
    <DocumentLanguage xmlns="4de64c37-ebdf-406a-9f1b-af099cf715f4" xsi:nil="true"/>
    <HideDocument xmlns="2a1cf95e-a2cb-4d0f-9c16-7db7b13007cf">false</HideDocument>
    <DocumentDescription xmlns="4de64c37-ebdf-406a-9f1b-af099cf715f4" xsi:nil="true"/>
    <d54dd449c2c54af89444c3906a20b699 xmlns="2a1cf95e-a2cb-4d0f-9c16-7db7b13007cf">
      <Terms xmlns="http://schemas.microsoft.com/office/infopath/2007/PartnerControls">
        <TermInfo xmlns="http://schemas.microsoft.com/office/infopath/2007/PartnerControls">
          <TermName xmlns="http://schemas.microsoft.com/office/infopath/2007/PartnerControls">Population ＆ Public Health Report</TermName>
          <TermId xmlns="http://schemas.microsoft.com/office/infopath/2007/PartnerControls">ba088e30-df66-4f9e-951c-1f0a77de49f0</TermId>
        </TermInfo>
      </Terms>
    </d54dd449c2c54af89444c3906a20b699>
    <_dlc_DocId xmlns="2a1cf95e-a2cb-4d0f-9c16-7db7b13007cf">BCCDC-1957235667-329</_dlc_DocId>
    <_dlc_DocIdUrl xmlns="2a1cf95e-a2cb-4d0f-9c16-7db7b13007cf">
      <Url>https://editbccdc.phsa.ca/pop-public-health/_layouts/15/DocIdRedir.aspx?ID=BCCDC-1957235667-329</Url>
      <Description>BCCDC-1957235667-329</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3BF5A5-F3DE-418E-9032-CF84ED8A19DB}">
  <ds:schemaRefs>
    <ds:schemaRef ds:uri="http://schemas.microsoft.com/sharepoint/events"/>
  </ds:schemaRefs>
</ds:datastoreItem>
</file>

<file path=customXml/itemProps2.xml><?xml version="1.0" encoding="utf-8"?>
<ds:datastoreItem xmlns:ds="http://schemas.openxmlformats.org/officeDocument/2006/customXml" ds:itemID="{39DF711A-2701-41EA-86E1-996B7CE893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1cf95e-a2cb-4d0f-9c16-7db7b13007cf"/>
    <ds:schemaRef ds:uri="4de64c37-ebdf-406a-9f1b-af099cf715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722740-BA0B-4899-991E-BC59421F7996}">
  <ds:schemaRefs>
    <ds:schemaRef ds:uri="http://www.w3.org/XML/1998/namespace"/>
    <ds:schemaRef ds:uri="http://schemas.microsoft.com/office/2006/documentManagement/types"/>
    <ds:schemaRef ds:uri="http://schemas.openxmlformats.org/package/2006/metadata/core-properties"/>
    <ds:schemaRef ds:uri="http://purl.org/dc/terms/"/>
    <ds:schemaRef ds:uri="http://purl.org/dc/elements/1.1/"/>
    <ds:schemaRef ds:uri="4de64c37-ebdf-406a-9f1b-af099cf715f4"/>
    <ds:schemaRef ds:uri="http://schemas.microsoft.com/office/infopath/2007/PartnerControls"/>
    <ds:schemaRef ds:uri="2a1cf95e-a2cb-4d0f-9c16-7db7b13007cf"/>
    <ds:schemaRef ds:uri="http://schemas.microsoft.com/office/2006/metadata/properties"/>
    <ds:schemaRef ds:uri="http://purl.org/dc/dcmitype/"/>
  </ds:schemaRefs>
</ds:datastoreItem>
</file>

<file path=customXml/itemProps4.xml><?xml version="1.0" encoding="utf-8"?>
<ds:datastoreItem xmlns:ds="http://schemas.openxmlformats.org/officeDocument/2006/customXml" ds:itemID="{9AA0F3E1-8222-4A41-95B5-D0C4F82A84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1649</TotalTime>
  <Words>3337</Words>
  <Application>Microsoft Office PowerPoint</Application>
  <PresentationFormat>On-screen Show (4:3)</PresentationFormat>
  <Paragraphs>491</Paragraphs>
  <Slides>37</Slides>
  <Notes>37</Notes>
  <HiddenSlides>0</HiddenSlides>
  <MMClips>1</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Office Theme</vt:lpstr>
      <vt:lpstr>Equity Lens</vt:lpstr>
      <vt:lpstr>6_Equity Lens</vt:lpstr>
      <vt:lpstr>Renforcement de la capacité des organisations à agir sur l’équité en santé</vt:lpstr>
      <vt:lpstr>Objectifs</vt:lpstr>
      <vt:lpstr>Programme</vt:lpstr>
      <vt:lpstr>Équité en santé</vt:lpstr>
      <vt:lpstr>Déterminants sociaux de la santé (DSS)</vt:lpstr>
      <vt:lpstr>Équité et pratiques en santé publique environnementale</vt:lpstr>
      <vt:lpstr>Qu’est-ce qu’une « perspective d’équité »?</vt:lpstr>
      <vt:lpstr>Approches systémiques en santé publique</vt:lpstr>
      <vt:lpstr>Vision systémique</vt:lpstr>
      <vt:lpstr>Déterminants de la santé</vt:lpstr>
      <vt:lpstr>Pyramide des effets sur la santé</vt:lpstr>
      <vt:lpstr>Politiques publiques favorables à la santé</vt:lpstr>
      <vt:lpstr>Les pratiques en santé publique évoluent</vt:lpstr>
      <vt:lpstr>Le rôle de la santé publique environnementale évolue</vt:lpstr>
      <vt:lpstr>Façons d’intégrer une perspective d’équité AUX pratiques de santé publique environnementale</vt:lpstr>
      <vt:lpstr>Repenser « l’environnement »</vt:lpstr>
      <vt:lpstr>Vers une santé environnementale axée sur l’équité  </vt:lpstr>
      <vt:lpstr>S’attaquer aux iniquités</vt:lpstr>
      <vt:lpstr>Capacité à faire progresser l’équité en santé publique environnementale</vt:lpstr>
      <vt:lpstr>Leviers et obstacles</vt:lpstr>
      <vt:lpstr>PowerPoint Presentation</vt:lpstr>
      <vt:lpstr>Équité 101-4 : Comment favoriser l’équité en santé par la protection de la santé (en anglais seulement)</vt:lpstr>
      <vt:lpstr>Leviers stratégiques</vt:lpstr>
      <vt:lpstr>PowerPoint Presentation</vt:lpstr>
      <vt:lpstr>PowerPoint Presentation</vt:lpstr>
      <vt:lpstr>PowerPoint Presentation</vt:lpstr>
      <vt:lpstr>« Modifier » et non « ajouter »!</vt:lpstr>
      <vt:lpstr>Vers une perspective d’équité</vt:lpstr>
      <vt:lpstr>Mises en situation</vt:lpstr>
      <vt:lpstr>Mises en situation sur l’équité en santé</vt:lpstr>
      <vt:lpstr>Directives pour le café du savoir </vt:lpstr>
      <vt:lpstr>Animateurs des tables pour le café du savoir</vt:lpstr>
      <vt:lpstr>Principes des cafés du savoir</vt:lpstr>
      <vt:lpstr>Questions de discussion pour le café du savoir</vt:lpstr>
      <vt:lpstr>Résumé et prochaines étapes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Organizational Capacity session for EHO action</dc:title>
  <dc:creator>Karen Rideout</dc:creator>
  <cp:lastModifiedBy>Crouch, David</cp:lastModifiedBy>
  <cp:revision>667</cp:revision>
  <dcterms:created xsi:type="dcterms:W3CDTF">2018-04-25T03:55:42Z</dcterms:created>
  <dcterms:modified xsi:type="dcterms:W3CDTF">2019-01-22T19:03:13Z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0x010100DA361FFC15F23349803C3C69CD01CD2300E157DFA19A3FFD4F80D0469ADC363A00</vt:lpwstr>
  </property>
  <property fmtid="{D5CDD505-2E9C-101B-9397-08002B2CF9AE}" pid="3" name="_dlc_DocIdItemGuid">
    <vt:lpwstr>053f88f0-e6c4-48f3-9d00-685fc9a8f2ba</vt:lpwstr>
  </property>
  <property fmtid="{D5CDD505-2E9C-101B-9397-08002B2CF9AE}" pid="4" name="ResourceCategory">
    <vt:lpwstr>194;#Population ＆ Public Health Report|ba088e30-df66-4f9e-951c-1f0a77de49f0</vt:lpwstr>
  </property>
  <property fmtid="{D5CDD505-2E9C-101B-9397-08002B2CF9AE}" pid="5" name="ResourceType">
    <vt:lpwstr/>
  </property>
</Properties>
</file>